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84" r:id="rId1"/>
  </p:sldMasterIdLst>
  <p:sldIdLst>
    <p:sldId id="257" r:id="rId2"/>
    <p:sldId id="256" r:id="rId3"/>
    <p:sldId id="260" r:id="rId4"/>
    <p:sldId id="258"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0" r:id="rId24"/>
    <p:sldId id="284" r:id="rId25"/>
    <p:sldId id="285" r:id="rId26"/>
    <p:sldId id="279" r:id="rId2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3E5A076-E049-48C6-8983-E47DF77E29F2}">
          <p14:sldIdLst>
            <p14:sldId id="257"/>
            <p14:sldId id="256"/>
            <p14:sldId id="260"/>
            <p14:sldId id="258"/>
            <p14:sldId id="259"/>
            <p14:sldId id="261"/>
            <p14:sldId id="262"/>
            <p14:sldId id="263"/>
            <p14:sldId id="264"/>
            <p14:sldId id="265"/>
            <p14:sldId id="266"/>
            <p14:sldId id="267"/>
            <p14:sldId id="268"/>
            <p14:sldId id="269"/>
            <p14:sldId id="270"/>
            <p14:sldId id="271"/>
            <p14:sldId id="272"/>
            <p14:sldId id="273"/>
            <p14:sldId id="274"/>
            <p14:sldId id="275"/>
            <p14:sldId id="276"/>
            <p14:sldId id="277"/>
            <p14:sldId id="280"/>
            <p14:sldId id="284"/>
            <p14:sldId id="285"/>
            <p14:sldId id="279"/>
          </p14:sldIdLst>
        </p14:section>
        <p14:section name="Untitled Section" id="{DDE7F417-48C1-42DD-878B-174FE203CDD6}">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2867"/>
    <a:srgbClr val="0031CC"/>
    <a:srgbClr val="EA68A0"/>
    <a:srgbClr val="5B8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1" autoAdjust="0"/>
    <p:restoredTop sz="89782" autoAdjust="0"/>
  </p:normalViewPr>
  <p:slideViewPr>
    <p:cSldViewPr>
      <p:cViewPr varScale="1">
        <p:scale>
          <a:sx n="66" d="100"/>
          <a:sy n="66" d="100"/>
        </p:scale>
        <p:origin x="1506"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fa-I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CF5027C8-4000-41F8-B67A-37AA6CA0C949}" type="datetimeFigureOut">
              <a:rPr lang="fa-IR" smtClean="0"/>
              <a:pPr/>
              <a:t>29/10/1444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91F959B-C1D1-4410-B072-18D1375BF58E}" type="slidenum">
              <a:rPr lang="fa-IR" smtClean="0"/>
              <a:pPr/>
              <a:t>‹#›</a:t>
            </a:fld>
            <a:endParaRPr lang="fa-IR"/>
          </a:p>
        </p:txBody>
      </p:sp>
    </p:spTree>
    <p:extLst>
      <p:ext uri="{BB962C8B-B14F-4D97-AF65-F5344CB8AC3E}">
        <p14:creationId xmlns:p14="http://schemas.microsoft.com/office/powerpoint/2010/main" val="16869470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5027C8-4000-41F8-B67A-37AA6CA0C949}" type="datetimeFigureOut">
              <a:rPr lang="fa-IR" smtClean="0"/>
              <a:pPr/>
              <a:t>29/10/1444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91F959B-C1D1-4410-B072-18D1375BF58E}" type="slidenum">
              <a:rPr lang="fa-IR" smtClean="0"/>
              <a:pPr/>
              <a:t>‹#›</a:t>
            </a:fld>
            <a:endParaRPr lang="fa-IR"/>
          </a:p>
        </p:txBody>
      </p:sp>
    </p:spTree>
    <p:extLst>
      <p:ext uri="{BB962C8B-B14F-4D97-AF65-F5344CB8AC3E}">
        <p14:creationId xmlns:p14="http://schemas.microsoft.com/office/powerpoint/2010/main" val="3330443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5027C8-4000-41F8-B67A-37AA6CA0C949}" type="datetimeFigureOut">
              <a:rPr lang="fa-IR" smtClean="0"/>
              <a:pPr/>
              <a:t>29/10/1444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91F959B-C1D1-4410-B072-18D1375BF58E}" type="slidenum">
              <a:rPr lang="fa-IR" smtClean="0"/>
              <a:pPr/>
              <a:t>‹#›</a:t>
            </a:fld>
            <a:endParaRPr lang="fa-IR"/>
          </a:p>
        </p:txBody>
      </p:sp>
    </p:spTree>
    <p:extLst>
      <p:ext uri="{BB962C8B-B14F-4D97-AF65-F5344CB8AC3E}">
        <p14:creationId xmlns:p14="http://schemas.microsoft.com/office/powerpoint/2010/main" val="2934935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CF5027C8-4000-41F8-B67A-37AA6CA0C949}" type="datetimeFigureOut">
              <a:rPr lang="fa-IR" smtClean="0"/>
              <a:pPr/>
              <a:t>29/10/1444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91F959B-C1D1-4410-B072-18D1375BF58E}" type="slidenum">
              <a:rPr lang="fa-IR" smtClean="0"/>
              <a:pPr/>
              <a:t>‹#›</a:t>
            </a:fld>
            <a:endParaRPr lang="fa-IR"/>
          </a:p>
        </p:txBody>
      </p:sp>
    </p:spTree>
    <p:extLst>
      <p:ext uri="{BB962C8B-B14F-4D97-AF65-F5344CB8AC3E}">
        <p14:creationId xmlns:p14="http://schemas.microsoft.com/office/powerpoint/2010/main" val="1928825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fa-IR"/>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5027C8-4000-41F8-B67A-37AA6CA0C949}" type="datetimeFigureOut">
              <a:rPr lang="fa-IR" smtClean="0"/>
              <a:pPr/>
              <a:t>29/10/1444</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991F959B-C1D1-4410-B072-18D1375BF58E}" type="slidenum">
              <a:rPr lang="fa-IR" smtClean="0"/>
              <a:pPr/>
              <a:t>‹#›</a:t>
            </a:fld>
            <a:endParaRPr lang="fa-IR"/>
          </a:p>
        </p:txBody>
      </p:sp>
    </p:spTree>
    <p:extLst>
      <p:ext uri="{BB962C8B-B14F-4D97-AF65-F5344CB8AC3E}">
        <p14:creationId xmlns:p14="http://schemas.microsoft.com/office/powerpoint/2010/main" val="13130043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CF5027C8-4000-41F8-B67A-37AA6CA0C949}" type="datetimeFigureOut">
              <a:rPr lang="fa-IR" smtClean="0"/>
              <a:pPr/>
              <a:t>29/10/1444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91F959B-C1D1-4410-B072-18D1375BF58E}" type="slidenum">
              <a:rPr lang="fa-IR" smtClean="0"/>
              <a:pPr/>
              <a:t>‹#›</a:t>
            </a:fld>
            <a:endParaRPr lang="fa-IR"/>
          </a:p>
        </p:txBody>
      </p:sp>
    </p:spTree>
    <p:extLst>
      <p:ext uri="{BB962C8B-B14F-4D97-AF65-F5344CB8AC3E}">
        <p14:creationId xmlns:p14="http://schemas.microsoft.com/office/powerpoint/2010/main" val="15330825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CF5027C8-4000-41F8-B67A-37AA6CA0C949}" type="datetimeFigureOut">
              <a:rPr lang="fa-IR" smtClean="0"/>
              <a:pPr/>
              <a:t>29/10/1444</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991F959B-C1D1-4410-B072-18D1375BF58E}" type="slidenum">
              <a:rPr lang="fa-IR" smtClean="0"/>
              <a:pPr/>
              <a:t>‹#›</a:t>
            </a:fld>
            <a:endParaRPr lang="fa-IR"/>
          </a:p>
        </p:txBody>
      </p:sp>
    </p:spTree>
    <p:extLst>
      <p:ext uri="{BB962C8B-B14F-4D97-AF65-F5344CB8AC3E}">
        <p14:creationId xmlns:p14="http://schemas.microsoft.com/office/powerpoint/2010/main" val="30124571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CF5027C8-4000-41F8-B67A-37AA6CA0C949}" type="datetimeFigureOut">
              <a:rPr lang="fa-IR" smtClean="0"/>
              <a:pPr/>
              <a:t>29/10/1444</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991F959B-C1D1-4410-B072-18D1375BF58E}" type="slidenum">
              <a:rPr lang="fa-IR" smtClean="0"/>
              <a:pPr/>
              <a:t>‹#›</a:t>
            </a:fld>
            <a:endParaRPr lang="fa-IR"/>
          </a:p>
        </p:txBody>
      </p:sp>
    </p:spTree>
    <p:extLst>
      <p:ext uri="{BB962C8B-B14F-4D97-AF65-F5344CB8AC3E}">
        <p14:creationId xmlns:p14="http://schemas.microsoft.com/office/powerpoint/2010/main" val="1916612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5027C8-4000-41F8-B67A-37AA6CA0C949}" type="datetimeFigureOut">
              <a:rPr lang="fa-IR" smtClean="0"/>
              <a:pPr/>
              <a:t>29/10/1444</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991F959B-C1D1-4410-B072-18D1375BF58E}" type="slidenum">
              <a:rPr lang="fa-IR" smtClean="0"/>
              <a:pPr/>
              <a:t>‹#›</a:t>
            </a:fld>
            <a:endParaRPr lang="fa-IR"/>
          </a:p>
        </p:txBody>
      </p:sp>
    </p:spTree>
    <p:extLst>
      <p:ext uri="{BB962C8B-B14F-4D97-AF65-F5344CB8AC3E}">
        <p14:creationId xmlns:p14="http://schemas.microsoft.com/office/powerpoint/2010/main" val="3991834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fa-IR"/>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5027C8-4000-41F8-B67A-37AA6CA0C949}" type="datetimeFigureOut">
              <a:rPr lang="fa-IR" smtClean="0"/>
              <a:pPr/>
              <a:t>29/10/1444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91F959B-C1D1-4410-B072-18D1375BF58E}" type="slidenum">
              <a:rPr lang="fa-IR" smtClean="0"/>
              <a:pPr/>
              <a:t>‹#›</a:t>
            </a:fld>
            <a:endParaRPr lang="fa-IR"/>
          </a:p>
        </p:txBody>
      </p:sp>
    </p:spTree>
    <p:extLst>
      <p:ext uri="{BB962C8B-B14F-4D97-AF65-F5344CB8AC3E}">
        <p14:creationId xmlns:p14="http://schemas.microsoft.com/office/powerpoint/2010/main" val="3954180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fa-IR"/>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fa-I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5027C8-4000-41F8-B67A-37AA6CA0C949}" type="datetimeFigureOut">
              <a:rPr lang="fa-IR" smtClean="0"/>
              <a:pPr/>
              <a:t>29/10/1444</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991F959B-C1D1-4410-B072-18D1375BF58E}" type="slidenum">
              <a:rPr lang="fa-IR" smtClean="0"/>
              <a:pPr/>
              <a:t>‹#›</a:t>
            </a:fld>
            <a:endParaRPr lang="fa-IR"/>
          </a:p>
        </p:txBody>
      </p:sp>
    </p:spTree>
    <p:extLst>
      <p:ext uri="{BB962C8B-B14F-4D97-AF65-F5344CB8AC3E}">
        <p14:creationId xmlns:p14="http://schemas.microsoft.com/office/powerpoint/2010/main" val="1979959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6457950" y="6356351"/>
            <a:ext cx="2057400" cy="365125"/>
          </a:xfrm>
          <a:prstGeom prst="rect">
            <a:avLst/>
          </a:prstGeom>
        </p:spPr>
        <p:txBody>
          <a:bodyPr vert="horz" lIns="91440" tIns="45720" rIns="91440" bIns="45720" rtlCol="1" anchor="ctr"/>
          <a:lstStyle>
            <a:lvl1pPr algn="r">
              <a:defRPr sz="900">
                <a:solidFill>
                  <a:schemeClr val="tx1">
                    <a:tint val="75000"/>
                  </a:schemeClr>
                </a:solidFill>
              </a:defRPr>
            </a:lvl1pPr>
          </a:lstStyle>
          <a:p>
            <a:fld id="{CF5027C8-4000-41F8-B67A-37AA6CA0C949}" type="datetimeFigureOut">
              <a:rPr lang="fa-IR" smtClean="0"/>
              <a:pPr/>
              <a:t>29/10/1444</a:t>
            </a:fld>
            <a:endParaRPr lang="fa-I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1" anchor="ctr"/>
          <a:lstStyle>
            <a:lvl1pPr algn="ctr">
              <a:defRPr sz="9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628650" y="6356351"/>
            <a:ext cx="2057400" cy="365125"/>
          </a:xfrm>
          <a:prstGeom prst="rect">
            <a:avLst/>
          </a:prstGeom>
        </p:spPr>
        <p:txBody>
          <a:bodyPr vert="horz" lIns="91440" tIns="45720" rIns="91440" bIns="45720" rtlCol="1" anchor="ctr"/>
          <a:lstStyle>
            <a:lvl1pPr algn="l">
              <a:defRPr sz="900">
                <a:solidFill>
                  <a:schemeClr val="tx1">
                    <a:tint val="75000"/>
                  </a:schemeClr>
                </a:solidFill>
              </a:defRPr>
            </a:lvl1pPr>
          </a:lstStyle>
          <a:p>
            <a:fld id="{991F959B-C1D1-4410-B072-18D1375BF58E}" type="slidenum">
              <a:rPr lang="fa-IR" smtClean="0"/>
              <a:pPr/>
              <a:t>‹#›</a:t>
            </a:fld>
            <a:endParaRPr lang="fa-IR"/>
          </a:p>
        </p:txBody>
      </p:sp>
    </p:spTree>
    <p:extLst>
      <p:ext uri="{BB962C8B-B14F-4D97-AF65-F5344CB8AC3E}">
        <p14:creationId xmlns:p14="http://schemas.microsoft.com/office/powerpoint/2010/main" val="1928296427"/>
      </p:ext>
    </p:extLst>
  </p:cSld>
  <p:clrMap bg1="lt1" tx1="dk1" bg2="lt2" tx2="dk2" accent1="accent1" accent2="accent2" accent3="accent3" accent4="accent4" accent5="accent5" accent6="accent6" hlink="hlink" folHlink="folHlink"/>
  <p:sldLayoutIdLst>
    <p:sldLayoutId id="2147483785" r:id="rId1"/>
    <p:sldLayoutId id="2147483786" r:id="rId2"/>
    <p:sldLayoutId id="2147483787" r:id="rId3"/>
    <p:sldLayoutId id="2147483788" r:id="rId4"/>
    <p:sldLayoutId id="2147483789" r:id="rId5"/>
    <p:sldLayoutId id="2147483790" r:id="rId6"/>
    <p:sldLayoutId id="2147483791" r:id="rId7"/>
    <p:sldLayoutId id="2147483792" r:id="rId8"/>
    <p:sldLayoutId id="2147483793" r:id="rId9"/>
    <p:sldLayoutId id="2147483794" r:id="rId10"/>
    <p:sldLayoutId id="2147483795" r:id="rId11"/>
  </p:sldLayoutIdLst>
  <p:txStyles>
    <p:titleStyle>
      <a:lvl1pPr algn="r" defTabSz="685800" rtl="1"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r" defTabSz="685800" rtl="1"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r" defTabSz="685800" rtl="1"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r" defTabSz="685800" rtl="1"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r" defTabSz="685800" rtl="1"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a-IR"/>
      </a:defPPr>
      <a:lvl1pPr marL="0" algn="r" defTabSz="685800" rtl="1" eaLnBrk="1" latinLnBrk="0" hangingPunct="1">
        <a:defRPr sz="1350" kern="1200">
          <a:solidFill>
            <a:schemeClr val="tx1"/>
          </a:solidFill>
          <a:latin typeface="+mn-lt"/>
          <a:ea typeface="+mn-ea"/>
          <a:cs typeface="+mn-cs"/>
        </a:defRPr>
      </a:lvl1pPr>
      <a:lvl2pPr marL="342900" algn="r" defTabSz="685800" rtl="1" eaLnBrk="1" latinLnBrk="0" hangingPunct="1">
        <a:defRPr sz="1350" kern="1200">
          <a:solidFill>
            <a:schemeClr val="tx1"/>
          </a:solidFill>
          <a:latin typeface="+mn-lt"/>
          <a:ea typeface="+mn-ea"/>
          <a:cs typeface="+mn-cs"/>
        </a:defRPr>
      </a:lvl2pPr>
      <a:lvl3pPr marL="685800" algn="r" defTabSz="685800" rtl="1" eaLnBrk="1" latinLnBrk="0" hangingPunct="1">
        <a:defRPr sz="1350" kern="1200">
          <a:solidFill>
            <a:schemeClr val="tx1"/>
          </a:solidFill>
          <a:latin typeface="+mn-lt"/>
          <a:ea typeface="+mn-ea"/>
          <a:cs typeface="+mn-cs"/>
        </a:defRPr>
      </a:lvl3pPr>
      <a:lvl4pPr marL="1028700" algn="r" defTabSz="685800" rtl="1" eaLnBrk="1" latinLnBrk="0" hangingPunct="1">
        <a:defRPr sz="1350" kern="1200">
          <a:solidFill>
            <a:schemeClr val="tx1"/>
          </a:solidFill>
          <a:latin typeface="+mn-lt"/>
          <a:ea typeface="+mn-ea"/>
          <a:cs typeface="+mn-cs"/>
        </a:defRPr>
      </a:lvl4pPr>
      <a:lvl5pPr marL="1371600" algn="r" defTabSz="685800" rtl="1" eaLnBrk="1" latinLnBrk="0" hangingPunct="1">
        <a:defRPr sz="1350" kern="1200">
          <a:solidFill>
            <a:schemeClr val="tx1"/>
          </a:solidFill>
          <a:latin typeface="+mn-lt"/>
          <a:ea typeface="+mn-ea"/>
          <a:cs typeface="+mn-cs"/>
        </a:defRPr>
      </a:lvl5pPr>
      <a:lvl6pPr marL="1714500" algn="r" defTabSz="685800" rtl="1" eaLnBrk="1" latinLnBrk="0" hangingPunct="1">
        <a:defRPr sz="1350" kern="1200">
          <a:solidFill>
            <a:schemeClr val="tx1"/>
          </a:solidFill>
          <a:latin typeface="+mn-lt"/>
          <a:ea typeface="+mn-ea"/>
          <a:cs typeface="+mn-cs"/>
        </a:defRPr>
      </a:lvl6pPr>
      <a:lvl7pPr marL="2057400" algn="r" defTabSz="685800" rtl="1" eaLnBrk="1" latinLnBrk="0" hangingPunct="1">
        <a:defRPr sz="1350" kern="1200">
          <a:solidFill>
            <a:schemeClr val="tx1"/>
          </a:solidFill>
          <a:latin typeface="+mn-lt"/>
          <a:ea typeface="+mn-ea"/>
          <a:cs typeface="+mn-cs"/>
        </a:defRPr>
      </a:lvl7pPr>
      <a:lvl8pPr marL="2400300" algn="r" defTabSz="685800" rtl="1" eaLnBrk="1" latinLnBrk="0" hangingPunct="1">
        <a:defRPr sz="1350" kern="1200">
          <a:solidFill>
            <a:schemeClr val="tx1"/>
          </a:solidFill>
          <a:latin typeface="+mn-lt"/>
          <a:ea typeface="+mn-ea"/>
          <a:cs typeface="+mn-cs"/>
        </a:defRPr>
      </a:lvl8pPr>
      <a:lvl9pPr marL="2743200" algn="r" defTabSz="685800" rtl="1"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1285852" y="1357298"/>
            <a:ext cx="6357982" cy="1015663"/>
          </a:xfrm>
          <a:prstGeom prst="rect">
            <a:avLst/>
          </a:prstGeom>
          <a:noFill/>
        </p:spPr>
        <p:txBody>
          <a:bodyPr wrap="square" rtlCol="1">
            <a:spAutoFit/>
          </a:bodyPr>
          <a:lstStyle/>
          <a:p>
            <a:pPr algn="ctr"/>
            <a:r>
              <a:rPr lang="fa-IR" sz="6000" dirty="0" smtClean="0">
                <a:solidFill>
                  <a:schemeClr val="tx2">
                    <a:lumMod val="50000"/>
                  </a:schemeClr>
                </a:solidFill>
                <a:cs typeface="B Titr" pitchFamily="2" charset="-78"/>
              </a:rPr>
              <a:t>بسم</a:t>
            </a:r>
            <a:r>
              <a:rPr lang="fa-IR" sz="4800" dirty="0" smtClean="0">
                <a:solidFill>
                  <a:schemeClr val="tx2">
                    <a:lumMod val="50000"/>
                  </a:schemeClr>
                </a:solidFill>
                <a:cs typeface="B Titr" pitchFamily="2" charset="-78"/>
              </a:rPr>
              <a:t> </a:t>
            </a:r>
            <a:r>
              <a:rPr lang="fa-IR" sz="6000" dirty="0" smtClean="0">
                <a:solidFill>
                  <a:schemeClr val="tx2">
                    <a:lumMod val="50000"/>
                  </a:schemeClr>
                </a:solidFill>
                <a:cs typeface="B Titr" pitchFamily="2" charset="-78"/>
              </a:rPr>
              <a:t>الله</a:t>
            </a:r>
            <a:r>
              <a:rPr lang="fa-IR" sz="4800" dirty="0" smtClean="0">
                <a:solidFill>
                  <a:schemeClr val="tx2">
                    <a:lumMod val="50000"/>
                  </a:schemeClr>
                </a:solidFill>
                <a:cs typeface="B Titr" pitchFamily="2" charset="-78"/>
              </a:rPr>
              <a:t> </a:t>
            </a:r>
            <a:r>
              <a:rPr lang="fa-IR" sz="5400" dirty="0" smtClean="0">
                <a:solidFill>
                  <a:schemeClr val="tx2">
                    <a:lumMod val="50000"/>
                  </a:schemeClr>
                </a:solidFill>
                <a:cs typeface="B Titr" pitchFamily="2" charset="-78"/>
              </a:rPr>
              <a:t>الرحمن الرحیم </a:t>
            </a:r>
            <a:endParaRPr lang="fa-IR" sz="5400" dirty="0">
              <a:solidFill>
                <a:schemeClr val="tx2">
                  <a:lumMod val="50000"/>
                </a:schemeClr>
              </a:solidFill>
              <a:cs typeface="B Titr" pitchFamily="2" charset="-78"/>
            </a:endParaRPr>
          </a:p>
        </p:txBody>
      </p:sp>
      <p:sp>
        <p:nvSpPr>
          <p:cNvPr id="3" name="TextBox 2"/>
          <p:cNvSpPr txBox="1"/>
          <p:nvPr/>
        </p:nvSpPr>
        <p:spPr>
          <a:xfrm>
            <a:off x="2500298" y="4357694"/>
            <a:ext cx="4071966" cy="584775"/>
          </a:xfrm>
          <a:prstGeom prst="rect">
            <a:avLst/>
          </a:prstGeom>
          <a:noFill/>
        </p:spPr>
        <p:txBody>
          <a:bodyPr wrap="square" rtlCol="1">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fa-IR" sz="3200" b="1" dirty="0" smtClean="0">
                <a:ln w="11430" cap="flat" cmpd="dbl">
                  <a:solidFill>
                    <a:srgbClr val="FFFF00"/>
                  </a:solidFill>
                  <a:prstDash val="sysDot"/>
                </a:ln>
                <a:solidFill>
                  <a:srgbClr val="FFFF00"/>
                </a:solidFill>
                <a:effectLst>
                  <a:outerShdw blurRad="80000" dist="40000" dir="5040000" algn="tl">
                    <a:srgbClr val="000000">
                      <a:alpha val="30000"/>
                    </a:srgbClr>
                  </a:outerShdw>
                </a:effectLst>
                <a:cs typeface="2  Koodak" pitchFamily="2" charset="-78"/>
              </a:rPr>
              <a:t>موضوع : دی سی شوک</a:t>
            </a:r>
            <a:endParaRPr lang="fa-IR" sz="3200" b="1" dirty="0">
              <a:ln w="11430" cap="flat" cmpd="dbl">
                <a:solidFill>
                  <a:srgbClr val="FFFF00"/>
                </a:solidFill>
                <a:prstDash val="sysDot"/>
              </a:ln>
              <a:solidFill>
                <a:srgbClr val="FFFF00"/>
              </a:solidFill>
              <a:effectLst>
                <a:outerShdw blurRad="80000" dist="40000" dir="5040000" algn="tl">
                  <a:srgbClr val="000000">
                    <a:alpha val="30000"/>
                  </a:srgbClr>
                </a:outerShdw>
              </a:effectLst>
              <a:cs typeface="2  Koodak"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 calcmode="lin" valueType="num">
                                      <p:cBhvr>
                                        <p:cTn id="9" dur="2000" fill="hold"/>
                                        <p:tgtEl>
                                          <p:spTgt spid="2"/>
                                        </p:tgtEl>
                                        <p:attrNameLst>
                                          <p:attrName>style.rotation</p:attrName>
                                        </p:attrNameLst>
                                      </p:cBhvr>
                                      <p:tavLst>
                                        <p:tav tm="0">
                                          <p:val>
                                            <p:fltVal val="90"/>
                                          </p:val>
                                        </p:tav>
                                        <p:tav tm="100000">
                                          <p:val>
                                            <p:fltVal val="0"/>
                                          </p:val>
                                        </p:tav>
                                      </p:tavLst>
                                    </p:anim>
                                    <p:animEffect transition="in" filter="fade">
                                      <p:cBhvr>
                                        <p:cTn id="10" dur="2000"/>
                                        <p:tgtEl>
                                          <p:spTgt spid="2"/>
                                        </p:tgtEl>
                                      </p:cBhvr>
                                    </p:animEffect>
                                  </p:childTnLst>
                                </p:cTn>
                              </p:par>
                            </p:childTnLst>
                          </p:cTn>
                        </p:par>
                        <p:par>
                          <p:cTn id="11" fill="hold">
                            <p:stCondLst>
                              <p:cond delay="3800"/>
                            </p:stCondLst>
                            <p:childTnLst>
                              <p:par>
                                <p:cTn id="12" presetID="35" presetClass="entr" presetSubtype="0"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2000"/>
                                        <p:tgtEl>
                                          <p:spTgt spid="3"/>
                                        </p:tgtEl>
                                      </p:cBhvr>
                                    </p:animEffect>
                                    <p:anim calcmode="lin" valueType="num">
                                      <p:cBhvr>
                                        <p:cTn id="15" dur="2000" fill="hold"/>
                                        <p:tgtEl>
                                          <p:spTgt spid="3"/>
                                        </p:tgtEl>
                                        <p:attrNameLst>
                                          <p:attrName>style.rotation</p:attrName>
                                        </p:attrNameLst>
                                      </p:cBhvr>
                                      <p:tavLst>
                                        <p:tav tm="0">
                                          <p:val>
                                            <p:fltVal val="720"/>
                                          </p:val>
                                        </p:tav>
                                        <p:tav tm="100000">
                                          <p:val>
                                            <p:fltVal val="0"/>
                                          </p:val>
                                        </p:tav>
                                      </p:tavLst>
                                    </p:anim>
                                    <p:anim calcmode="lin" valueType="num">
                                      <p:cBhvr>
                                        <p:cTn id="16" dur="2000" fill="hold"/>
                                        <p:tgtEl>
                                          <p:spTgt spid="3"/>
                                        </p:tgtEl>
                                        <p:attrNameLst>
                                          <p:attrName>ppt_h</p:attrName>
                                        </p:attrNameLst>
                                      </p:cBhvr>
                                      <p:tavLst>
                                        <p:tav tm="0">
                                          <p:val>
                                            <p:fltVal val="0"/>
                                          </p:val>
                                        </p:tav>
                                        <p:tav tm="100000">
                                          <p:val>
                                            <p:strVal val="#ppt_h"/>
                                          </p:val>
                                        </p:tav>
                                      </p:tavLst>
                                    </p:anim>
                                    <p:anim calcmode="lin" valueType="num">
                                      <p:cBhvr>
                                        <p:cTn id="17" dur="2000" fill="hold"/>
                                        <p:tgtEl>
                                          <p:spTgt spid="3"/>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0070C0">
                <a:alpha val="53000"/>
              </a:srgbClr>
            </a:gs>
            <a:gs pos="50000">
              <a:srgbClr val="9CB86E"/>
            </a:gs>
            <a:gs pos="100000">
              <a:srgbClr val="156B13"/>
            </a:gs>
          </a:gsLst>
          <a:lin ang="5400000" scaled="1"/>
          <a:tileRect/>
        </a:gradFill>
        <a:effectLst/>
      </p:bgPr>
    </p:bg>
    <p:spTree>
      <p:nvGrpSpPr>
        <p:cNvPr id="1" name=""/>
        <p:cNvGrpSpPr/>
        <p:nvPr/>
      </p:nvGrpSpPr>
      <p:grpSpPr>
        <a:xfrm>
          <a:off x="0" y="0"/>
          <a:ext cx="0" cy="0"/>
          <a:chOff x="0" y="0"/>
          <a:chExt cx="0" cy="0"/>
        </a:xfrm>
      </p:grpSpPr>
      <p:sp>
        <p:nvSpPr>
          <p:cNvPr id="2" name="Rectangle 1"/>
          <p:cNvSpPr/>
          <p:nvPr/>
        </p:nvSpPr>
        <p:spPr>
          <a:xfrm>
            <a:off x="3143240" y="428604"/>
            <a:ext cx="5715040" cy="738664"/>
          </a:xfrm>
          <a:prstGeom prst="rect">
            <a:avLst/>
          </a:prstGeom>
        </p:spPr>
        <p:txBody>
          <a:bodyPr wrap="square">
            <a:spAutoFit/>
          </a:bodyPr>
          <a:lstStyle/>
          <a:p>
            <a:pPr>
              <a:lnSpc>
                <a:spcPct val="150000"/>
              </a:lnSpc>
            </a:pPr>
            <a:r>
              <a:rPr lang="fa-IR" sz="2400" b="1" dirty="0" smtClean="0">
                <a:solidFill>
                  <a:schemeClr val="bg2">
                    <a:lumMod val="25000"/>
                  </a:schemeClr>
                </a:solidFill>
                <a:cs typeface="2  Koodak" pitchFamily="2" charset="-78"/>
              </a:rPr>
              <a:t>مراقبت های پرستاری در روش کاردیوورژن </a:t>
            </a:r>
            <a:r>
              <a:rPr lang="fa-IR" sz="2800" b="1" dirty="0" smtClean="0">
                <a:solidFill>
                  <a:schemeClr val="bg2">
                    <a:lumMod val="25000"/>
                  </a:schemeClr>
                </a:solidFill>
                <a:cs typeface="2  Koodak" pitchFamily="2" charset="-78"/>
              </a:rPr>
              <a:t>:</a:t>
            </a:r>
            <a:endParaRPr lang="fa-IR" sz="2400" dirty="0">
              <a:solidFill>
                <a:schemeClr val="bg2">
                  <a:lumMod val="25000"/>
                </a:schemeClr>
              </a:solidFill>
              <a:cs typeface="2  Koodak" pitchFamily="2" charset="-78"/>
            </a:endParaRPr>
          </a:p>
        </p:txBody>
      </p:sp>
      <p:sp>
        <p:nvSpPr>
          <p:cNvPr id="1026" name="Rectangle 2"/>
          <p:cNvSpPr>
            <a:spLocks noChangeArrowheads="1"/>
          </p:cNvSpPr>
          <p:nvPr/>
        </p:nvSpPr>
        <p:spPr bwMode="auto">
          <a:xfrm>
            <a:off x="6095546" y="1500174"/>
            <a:ext cx="2609561" cy="60016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Calibri"/>
                <a:ea typeface="Times New Roman" pitchFamily="18" charset="0"/>
                <a:cs typeface="2  Koodak" pitchFamily="2" charset="-78"/>
              </a:rPr>
              <a:t> </a:t>
            </a: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از بیمار</a:t>
            </a: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Iv line</a:t>
            </a: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گرفتن</a:t>
            </a: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r>
              <a:rPr kumimoji="0" lang="en-US" sz="2000" b="0" i="0" u="none" strike="noStrike" cap="none" normalizeH="0" baseline="0" dirty="0" smtClean="0">
                <a:ln>
                  <a:noFill/>
                </a:ln>
                <a:solidFill>
                  <a:srgbClr val="000000"/>
                </a:solidFill>
                <a:effectLst/>
                <a:latin typeface="Calibri"/>
                <a:ea typeface="Times New Roman" pitchFamily="18" charset="0"/>
                <a:cs typeface="2  Koodak" pitchFamily="2" charset="-78"/>
              </a:rPr>
              <a:t> </a:t>
            </a:r>
            <a:r>
              <a:rPr kumimoji="0" lang="en-US" sz="2400" b="0" i="0" u="none" strike="noStrike" cap="none" normalizeH="0" baseline="0" dirty="0" smtClean="0">
                <a:ln>
                  <a:noFill/>
                </a:ln>
                <a:solidFill>
                  <a:schemeClr val="accent2"/>
                </a:solidFill>
                <a:effectLst/>
                <a:latin typeface="Tahoma" pitchFamily="34" charset="0"/>
                <a:ea typeface="Times New Roman" pitchFamily="18" charset="0"/>
                <a:cs typeface="2  Koodak" pitchFamily="2" charset="-78"/>
              </a:rPr>
              <a:t>(a</a:t>
            </a:r>
            <a:endParaRPr kumimoji="0" lang="en-US" sz="4400" b="0" i="0" u="none" strike="noStrike" cap="none" normalizeH="0" baseline="0" dirty="0" smtClean="0">
              <a:ln>
                <a:noFill/>
              </a:ln>
              <a:solidFill>
                <a:schemeClr val="accent2"/>
              </a:solidFill>
              <a:effectLst/>
              <a:latin typeface="Arial" pitchFamily="34" charset="0"/>
              <a:cs typeface="2  Koodak" pitchFamily="2" charset="-78"/>
            </a:endParaRPr>
          </a:p>
        </p:txBody>
      </p:sp>
      <p:sp>
        <p:nvSpPr>
          <p:cNvPr id="1027" name="Rectangle 3"/>
          <p:cNvSpPr>
            <a:spLocks noChangeArrowheads="1"/>
          </p:cNvSpPr>
          <p:nvPr/>
        </p:nvSpPr>
        <p:spPr bwMode="auto">
          <a:xfrm>
            <a:off x="4929190" y="2357430"/>
            <a:ext cx="3786214" cy="6001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رضایت نامه از بیمار</a:t>
            </a: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r>
              <a:rPr kumimoji="0" lang="en-US" sz="2400" b="0" i="0" u="none" strike="noStrike" cap="none" normalizeH="0" baseline="0" dirty="0" smtClean="0">
                <a:ln>
                  <a:noFill/>
                </a:ln>
                <a:solidFill>
                  <a:schemeClr val="accent2"/>
                </a:solidFill>
                <a:effectLst/>
                <a:latin typeface="Tahoma" pitchFamily="34" charset="0"/>
                <a:ea typeface="Times New Roman" pitchFamily="18" charset="0"/>
                <a:cs typeface="2  Koodak" pitchFamily="2" charset="-78"/>
              </a:rPr>
              <a:t>(b</a:t>
            </a:r>
            <a:endParaRPr kumimoji="0" lang="en-US" sz="4400" b="0" i="0" u="none" strike="noStrike" cap="none" normalizeH="0" baseline="0" dirty="0" smtClean="0">
              <a:ln>
                <a:noFill/>
              </a:ln>
              <a:solidFill>
                <a:schemeClr val="accent2"/>
              </a:solidFill>
              <a:effectLst/>
              <a:latin typeface="Arial" pitchFamily="34" charset="0"/>
              <a:cs typeface="2  Koodak" pitchFamily="2" charset="-78"/>
            </a:endParaRPr>
          </a:p>
        </p:txBody>
      </p:sp>
      <p:sp>
        <p:nvSpPr>
          <p:cNvPr id="1028" name="Rectangle 4"/>
          <p:cNvSpPr>
            <a:spLocks noChangeArrowheads="1"/>
          </p:cNvSpPr>
          <p:nvPr/>
        </p:nvSpPr>
        <p:spPr bwMode="auto">
          <a:xfrm>
            <a:off x="2428860" y="3143248"/>
            <a:ext cx="6286544" cy="6001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بودن بیمار</a:t>
            </a:r>
            <a:r>
              <a:rPr kumimoji="0" lang="en-US" sz="2000" b="0" i="0" u="none" strike="noStrike" cap="none" normalizeH="0" baseline="0" dirty="0" smtClean="0">
                <a:ln>
                  <a:noFill/>
                </a:ln>
                <a:solidFill>
                  <a:srgbClr val="000000"/>
                </a:solidFill>
                <a:effectLst/>
                <a:latin typeface="Calibri"/>
                <a:ea typeface="Times New Roman" pitchFamily="18" charset="0"/>
                <a:cs typeface="2  Koodak" pitchFamily="2" charset="-78"/>
              </a:rPr>
              <a:t> </a:t>
            </a: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NPO </a:t>
            </a:r>
            <a:r>
              <a:rPr kumimoji="0" lang="en-US" sz="2400" b="0" i="0" u="none" strike="noStrike" cap="none" normalizeH="0" baseline="0" dirty="0" smtClean="0">
                <a:ln>
                  <a:noFill/>
                </a:ln>
                <a:solidFill>
                  <a:schemeClr val="accent2"/>
                </a:solidFill>
                <a:effectLst/>
                <a:latin typeface="Tahoma" pitchFamily="34" charset="0"/>
                <a:ea typeface="Times New Roman" pitchFamily="18" charset="0"/>
                <a:cs typeface="2  Koodak" pitchFamily="2" charset="-78"/>
              </a:rPr>
              <a:t>(c</a:t>
            </a:r>
            <a:endParaRPr kumimoji="0" lang="en-US" sz="4400" b="0" i="0" u="none" strike="noStrike" cap="none" normalizeH="0" baseline="0" dirty="0" smtClean="0">
              <a:ln>
                <a:noFill/>
              </a:ln>
              <a:solidFill>
                <a:schemeClr val="accent2"/>
              </a:solidFill>
              <a:effectLst/>
              <a:latin typeface="Arial" pitchFamily="34" charset="0"/>
              <a:cs typeface="2  Koodak" pitchFamily="2" charset="-78"/>
            </a:endParaRPr>
          </a:p>
        </p:txBody>
      </p:sp>
      <p:sp>
        <p:nvSpPr>
          <p:cNvPr id="7" name="Rectangle 6"/>
          <p:cNvSpPr/>
          <p:nvPr/>
        </p:nvSpPr>
        <p:spPr>
          <a:xfrm>
            <a:off x="857224" y="4071942"/>
            <a:ext cx="7858180" cy="461665"/>
          </a:xfrm>
          <a:prstGeom prst="rect">
            <a:avLst/>
          </a:prstGeom>
        </p:spPr>
        <p:txBody>
          <a:bodyPr wrap="square">
            <a:spAutoFit/>
          </a:bodyPr>
          <a:lstStyle/>
          <a:p>
            <a:r>
              <a:rPr lang="en-US" sz="2400" dirty="0" smtClean="0">
                <a:solidFill>
                  <a:schemeClr val="accent2"/>
                </a:solidFill>
                <a:cs typeface="2  Koodak" pitchFamily="2" charset="-78"/>
              </a:rPr>
              <a:t>d</a:t>
            </a:r>
            <a:r>
              <a:rPr lang="fa-IR" sz="2400" dirty="0" smtClean="0">
                <a:solidFill>
                  <a:schemeClr val="accent2"/>
                </a:solidFill>
                <a:cs typeface="2  Koodak" pitchFamily="2" charset="-78"/>
              </a:rPr>
              <a:t>)</a:t>
            </a:r>
            <a:r>
              <a:rPr lang="fa-IR" sz="2000" dirty="0" smtClean="0">
                <a:solidFill>
                  <a:schemeClr val="accent2"/>
                </a:solidFill>
                <a:cs typeface="2  Koodak" pitchFamily="2" charset="-78"/>
              </a:rPr>
              <a:t> </a:t>
            </a:r>
            <a:r>
              <a:rPr lang="fa-IR" sz="2000" dirty="0" smtClean="0">
                <a:cs typeface="2  Koodak" pitchFamily="2" charset="-78"/>
              </a:rPr>
              <a:t>اصلاح هیپوکسی ، هیپو کالمی وقطع مصرف دیژیتال از 48 ساعت قبل</a:t>
            </a:r>
            <a:endParaRPr lang="fa-IR" sz="2000" dirty="0">
              <a:cs typeface="2  Koodak" pitchFamily="2" charset="-78"/>
            </a:endParaRPr>
          </a:p>
        </p:txBody>
      </p:sp>
      <p:sp>
        <p:nvSpPr>
          <p:cNvPr id="1029" name="Rectangle 5"/>
          <p:cNvSpPr>
            <a:spLocks noChangeArrowheads="1"/>
          </p:cNvSpPr>
          <p:nvPr/>
        </p:nvSpPr>
        <p:spPr bwMode="auto">
          <a:xfrm>
            <a:off x="1571604" y="4786322"/>
            <a:ext cx="7143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spcBef>
                <a:spcPct val="0"/>
              </a:spcBef>
              <a:spcAft>
                <a:spcPct val="0"/>
              </a:spcAft>
              <a:buClrTx/>
              <a:buSzTx/>
              <a:buFontTx/>
              <a:buNone/>
              <a:tabLst/>
            </a:pPr>
            <a:r>
              <a:rPr kumimoji="0" lang="fa-IR" sz="2000" b="0" i="0" u="none" strike="noStrike" cap="none" normalizeH="0" baseline="0" dirty="0" smtClean="0">
                <a:ln>
                  <a:noFill/>
                </a:ln>
                <a:solidFill>
                  <a:srgbClr val="000000"/>
                </a:solidFill>
                <a:effectLst/>
                <a:latin typeface="Calibri"/>
                <a:ea typeface="Times New Roman" pitchFamily="18" charset="0"/>
                <a:cs typeface="2  Koodak" pitchFamily="2" charset="-78"/>
              </a:rPr>
              <a:t> بعد از کاردیو ورژن</a:t>
            </a: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ECG </a:t>
            </a: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کنترل علائم</a:t>
            </a: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حیاتی و</a:t>
            </a: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r>
              <a:rPr kumimoji="0" lang="en-US" sz="2400" b="0" i="0" u="none" strike="noStrike" cap="none" normalizeH="0" baseline="0" dirty="0" smtClean="0">
                <a:ln>
                  <a:noFill/>
                </a:ln>
                <a:solidFill>
                  <a:schemeClr val="accent2"/>
                </a:solidFill>
                <a:effectLst/>
                <a:latin typeface="Tahoma" pitchFamily="34" charset="0"/>
                <a:ea typeface="Times New Roman" pitchFamily="18" charset="0"/>
                <a:cs typeface="2  Koodak" pitchFamily="2" charset="-78"/>
              </a:rPr>
              <a:t>(e</a:t>
            </a:r>
            <a:endParaRPr kumimoji="0" lang="en-US" sz="4800" b="0" i="0" u="none" strike="noStrike" cap="none" normalizeH="0" baseline="0" dirty="0" smtClean="0">
              <a:ln>
                <a:noFill/>
              </a:ln>
              <a:solidFill>
                <a:schemeClr val="accent2"/>
              </a:solidFill>
              <a:effectLst/>
              <a:latin typeface="Arial" pitchFamily="34" charset="0"/>
              <a:cs typeface="2  Koodak" pitchFamily="2" charset="-78"/>
            </a:endParaRPr>
          </a:p>
        </p:txBody>
      </p:sp>
    </p:spTree>
  </p:cSld>
  <p:clrMapOvr>
    <a:masterClrMapping/>
  </p:clrMapOvr>
  <p:transition spd="slow">
    <p:wheel spokes="3"/>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2000" fill="hold"/>
                                        <p:tgtEl>
                                          <p:spTgt spid="2"/>
                                        </p:tgtEl>
                                        <p:attrNameLst>
                                          <p:attrName>ppt_x</p:attrName>
                                        </p:attrNameLst>
                                      </p:cBhvr>
                                      <p:tavLst>
                                        <p:tav tm="0">
                                          <p:val>
                                            <p:strVal val="#ppt_x"/>
                                          </p:val>
                                        </p:tav>
                                        <p:tav tm="100000">
                                          <p:val>
                                            <p:strVal val="#ppt_x"/>
                                          </p:val>
                                        </p:tav>
                                      </p:tavLst>
                                    </p:anim>
                                    <p:anim calcmode="lin" valueType="num">
                                      <p:cBhvr additive="base">
                                        <p:cTn id="8" dur="2000" fill="hold"/>
                                        <p:tgtEl>
                                          <p:spTgt spid="2"/>
                                        </p:tgtEl>
                                        <p:attrNameLst>
                                          <p:attrName>ppt_y</p:attrName>
                                        </p:attrNameLst>
                                      </p:cBhvr>
                                      <p:tavLst>
                                        <p:tav tm="0">
                                          <p:val>
                                            <p:strVal val="1+#ppt_h/2"/>
                                          </p:val>
                                        </p:tav>
                                        <p:tav tm="100000">
                                          <p:val>
                                            <p:strVal val="#ppt_y"/>
                                          </p:val>
                                        </p:tav>
                                      </p:tavLst>
                                    </p:anim>
                                  </p:childTnLst>
                                </p:cTn>
                              </p:par>
                            </p:childTnLst>
                          </p:cTn>
                        </p:par>
                        <p:par>
                          <p:cTn id="9" fill="hold">
                            <p:stCondLst>
                              <p:cond delay="2000"/>
                            </p:stCondLst>
                            <p:childTnLst>
                              <p:par>
                                <p:cTn id="10" presetID="29" presetClass="entr" presetSubtype="0" fill="hold" grpId="0" nodeType="afterEffect">
                                  <p:stCondLst>
                                    <p:cond delay="0"/>
                                  </p:stCondLst>
                                  <p:childTnLst>
                                    <p:set>
                                      <p:cBhvr>
                                        <p:cTn id="11" dur="1" fill="hold">
                                          <p:stCondLst>
                                            <p:cond delay="0"/>
                                          </p:stCondLst>
                                        </p:cTn>
                                        <p:tgtEl>
                                          <p:spTgt spid="1026"/>
                                        </p:tgtEl>
                                        <p:attrNameLst>
                                          <p:attrName>style.visibility</p:attrName>
                                        </p:attrNameLst>
                                      </p:cBhvr>
                                      <p:to>
                                        <p:strVal val="visible"/>
                                      </p:to>
                                    </p:set>
                                    <p:anim calcmode="lin" valueType="num">
                                      <p:cBhvr>
                                        <p:cTn id="12" dur="2000" fill="hold"/>
                                        <p:tgtEl>
                                          <p:spTgt spid="1026"/>
                                        </p:tgtEl>
                                        <p:attrNameLst>
                                          <p:attrName>ppt_x</p:attrName>
                                        </p:attrNameLst>
                                      </p:cBhvr>
                                      <p:tavLst>
                                        <p:tav tm="0">
                                          <p:val>
                                            <p:strVal val="#ppt_x-.2"/>
                                          </p:val>
                                        </p:tav>
                                        <p:tav tm="100000">
                                          <p:val>
                                            <p:strVal val="#ppt_x"/>
                                          </p:val>
                                        </p:tav>
                                      </p:tavLst>
                                    </p:anim>
                                    <p:anim calcmode="lin" valueType="num">
                                      <p:cBhvr>
                                        <p:cTn id="13" dur="2000" fill="hold"/>
                                        <p:tgtEl>
                                          <p:spTgt spid="1026"/>
                                        </p:tgtEl>
                                        <p:attrNameLst>
                                          <p:attrName>ppt_y</p:attrName>
                                        </p:attrNameLst>
                                      </p:cBhvr>
                                      <p:tavLst>
                                        <p:tav tm="0">
                                          <p:val>
                                            <p:strVal val="#ppt_y"/>
                                          </p:val>
                                        </p:tav>
                                        <p:tav tm="100000">
                                          <p:val>
                                            <p:strVal val="#ppt_y"/>
                                          </p:val>
                                        </p:tav>
                                      </p:tavLst>
                                    </p:anim>
                                    <p:animEffect transition="in" filter="wipe(right)" prLst="gradientSize: 0.1">
                                      <p:cBhvr>
                                        <p:cTn id="14" dur="2000"/>
                                        <p:tgtEl>
                                          <p:spTgt spid="1026"/>
                                        </p:tgtEl>
                                      </p:cBhvr>
                                    </p:animEffect>
                                  </p:childTnLst>
                                </p:cTn>
                              </p:par>
                            </p:childTnLst>
                          </p:cTn>
                        </p:par>
                        <p:par>
                          <p:cTn id="15" fill="hold">
                            <p:stCondLst>
                              <p:cond delay="4000"/>
                            </p:stCondLst>
                            <p:childTnLst>
                              <p:par>
                                <p:cTn id="16" presetID="39" presetClass="entr" presetSubtype="0" accel="100000" fill="hold" grpId="0" nodeType="afterEffect">
                                  <p:stCondLst>
                                    <p:cond delay="0"/>
                                  </p:stCondLst>
                                  <p:childTnLst>
                                    <p:set>
                                      <p:cBhvr>
                                        <p:cTn id="17" dur="1" fill="hold">
                                          <p:stCondLst>
                                            <p:cond delay="0"/>
                                          </p:stCondLst>
                                        </p:cTn>
                                        <p:tgtEl>
                                          <p:spTgt spid="1027"/>
                                        </p:tgtEl>
                                        <p:attrNameLst>
                                          <p:attrName>style.visibility</p:attrName>
                                        </p:attrNameLst>
                                      </p:cBhvr>
                                      <p:to>
                                        <p:strVal val="visible"/>
                                      </p:to>
                                    </p:set>
                                    <p:anim calcmode="lin" valueType="num">
                                      <p:cBhvr>
                                        <p:cTn id="18" dur="2000" fill="hold"/>
                                        <p:tgtEl>
                                          <p:spTgt spid="1027"/>
                                        </p:tgtEl>
                                        <p:attrNameLst>
                                          <p:attrName>ppt_h</p:attrName>
                                        </p:attrNameLst>
                                      </p:cBhvr>
                                      <p:tavLst>
                                        <p:tav tm="0">
                                          <p:val>
                                            <p:strVal val="#ppt_h/20"/>
                                          </p:val>
                                        </p:tav>
                                        <p:tav tm="50000">
                                          <p:val>
                                            <p:strVal val="#ppt_h/20"/>
                                          </p:val>
                                        </p:tav>
                                        <p:tav tm="100000">
                                          <p:val>
                                            <p:strVal val="#ppt_h"/>
                                          </p:val>
                                        </p:tav>
                                      </p:tavLst>
                                    </p:anim>
                                    <p:anim calcmode="lin" valueType="num">
                                      <p:cBhvr>
                                        <p:cTn id="19" dur="2000" fill="hold"/>
                                        <p:tgtEl>
                                          <p:spTgt spid="1027"/>
                                        </p:tgtEl>
                                        <p:attrNameLst>
                                          <p:attrName>ppt_w</p:attrName>
                                        </p:attrNameLst>
                                      </p:cBhvr>
                                      <p:tavLst>
                                        <p:tav tm="0">
                                          <p:val>
                                            <p:strVal val="#ppt_w+.3"/>
                                          </p:val>
                                        </p:tav>
                                        <p:tav tm="50000">
                                          <p:val>
                                            <p:strVal val="#ppt_w+.3"/>
                                          </p:val>
                                        </p:tav>
                                        <p:tav tm="100000">
                                          <p:val>
                                            <p:strVal val="#ppt_w"/>
                                          </p:val>
                                        </p:tav>
                                      </p:tavLst>
                                    </p:anim>
                                    <p:anim calcmode="lin" valueType="num">
                                      <p:cBhvr>
                                        <p:cTn id="20" dur="2000" fill="hold"/>
                                        <p:tgtEl>
                                          <p:spTgt spid="1027"/>
                                        </p:tgtEl>
                                        <p:attrNameLst>
                                          <p:attrName>ppt_x</p:attrName>
                                        </p:attrNameLst>
                                      </p:cBhvr>
                                      <p:tavLst>
                                        <p:tav tm="0">
                                          <p:val>
                                            <p:strVal val="#ppt_x-.3"/>
                                          </p:val>
                                        </p:tav>
                                        <p:tav tm="50000">
                                          <p:val>
                                            <p:strVal val="#ppt_x"/>
                                          </p:val>
                                        </p:tav>
                                        <p:tav tm="100000">
                                          <p:val>
                                            <p:strVal val="#ppt_x"/>
                                          </p:val>
                                        </p:tav>
                                      </p:tavLst>
                                    </p:anim>
                                    <p:anim calcmode="lin" valueType="num">
                                      <p:cBhvr>
                                        <p:cTn id="21" dur="2000" fill="hold"/>
                                        <p:tgtEl>
                                          <p:spTgt spid="1027"/>
                                        </p:tgtEl>
                                        <p:attrNameLst>
                                          <p:attrName>ppt_y</p:attrName>
                                        </p:attrNameLst>
                                      </p:cBhvr>
                                      <p:tavLst>
                                        <p:tav tm="0">
                                          <p:val>
                                            <p:strVal val="#ppt_y"/>
                                          </p:val>
                                        </p:tav>
                                        <p:tav tm="100000">
                                          <p:val>
                                            <p:strVal val="#ppt_y"/>
                                          </p:val>
                                        </p:tav>
                                      </p:tavLst>
                                    </p:anim>
                                  </p:childTnLst>
                                </p:cTn>
                              </p:par>
                            </p:childTnLst>
                          </p:cTn>
                        </p:par>
                        <p:par>
                          <p:cTn id="22" fill="hold">
                            <p:stCondLst>
                              <p:cond delay="6000"/>
                            </p:stCondLst>
                            <p:childTnLst>
                              <p:par>
                                <p:cTn id="23" presetID="52" presetClass="entr" presetSubtype="0" fill="hold" grpId="0" nodeType="afterEffect">
                                  <p:stCondLst>
                                    <p:cond delay="0"/>
                                  </p:stCondLst>
                                  <p:childTnLst>
                                    <p:set>
                                      <p:cBhvr>
                                        <p:cTn id="24" dur="1" fill="hold">
                                          <p:stCondLst>
                                            <p:cond delay="0"/>
                                          </p:stCondLst>
                                        </p:cTn>
                                        <p:tgtEl>
                                          <p:spTgt spid="1028"/>
                                        </p:tgtEl>
                                        <p:attrNameLst>
                                          <p:attrName>style.visibility</p:attrName>
                                        </p:attrNameLst>
                                      </p:cBhvr>
                                      <p:to>
                                        <p:strVal val="visible"/>
                                      </p:to>
                                    </p:set>
                                    <p:animScale>
                                      <p:cBhvr>
                                        <p:cTn id="25" dur="2000" decel="50000" fill="hold">
                                          <p:stCondLst>
                                            <p:cond delay="0"/>
                                          </p:stCondLst>
                                        </p:cTn>
                                        <p:tgtEl>
                                          <p:spTgt spid="102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6" dur="2000" decel="50000" fill="hold">
                                          <p:stCondLst>
                                            <p:cond delay="0"/>
                                          </p:stCondLst>
                                        </p:cTn>
                                        <p:tgtEl>
                                          <p:spTgt spid="1028"/>
                                        </p:tgtEl>
                                        <p:attrNameLst>
                                          <p:attrName>ppt_x</p:attrName>
                                          <p:attrName>ppt_y</p:attrName>
                                        </p:attrNameLst>
                                      </p:cBhvr>
                                    </p:animMotion>
                                    <p:animEffect transition="in" filter="fade">
                                      <p:cBhvr>
                                        <p:cTn id="27" dur="2000"/>
                                        <p:tgtEl>
                                          <p:spTgt spid="1028"/>
                                        </p:tgtEl>
                                      </p:cBhvr>
                                    </p:animEffect>
                                  </p:childTnLst>
                                </p:cTn>
                              </p:par>
                            </p:childTnLst>
                          </p:cTn>
                        </p:par>
                        <p:par>
                          <p:cTn id="28" fill="hold">
                            <p:stCondLst>
                              <p:cond delay="8000"/>
                            </p:stCondLst>
                            <p:childTnLst>
                              <p:par>
                                <p:cTn id="29" presetID="42"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2000"/>
                                        <p:tgtEl>
                                          <p:spTgt spid="7"/>
                                        </p:tgtEl>
                                      </p:cBhvr>
                                    </p:animEffect>
                                    <p:anim calcmode="lin" valueType="num">
                                      <p:cBhvr>
                                        <p:cTn id="32" dur="2000" fill="hold"/>
                                        <p:tgtEl>
                                          <p:spTgt spid="7"/>
                                        </p:tgtEl>
                                        <p:attrNameLst>
                                          <p:attrName>ppt_x</p:attrName>
                                        </p:attrNameLst>
                                      </p:cBhvr>
                                      <p:tavLst>
                                        <p:tav tm="0">
                                          <p:val>
                                            <p:strVal val="#ppt_x"/>
                                          </p:val>
                                        </p:tav>
                                        <p:tav tm="100000">
                                          <p:val>
                                            <p:strVal val="#ppt_x"/>
                                          </p:val>
                                        </p:tav>
                                      </p:tavLst>
                                    </p:anim>
                                    <p:anim calcmode="lin" valueType="num">
                                      <p:cBhvr>
                                        <p:cTn id="33" dur="2000" fill="hold"/>
                                        <p:tgtEl>
                                          <p:spTgt spid="7"/>
                                        </p:tgtEl>
                                        <p:attrNameLst>
                                          <p:attrName>ppt_y</p:attrName>
                                        </p:attrNameLst>
                                      </p:cBhvr>
                                      <p:tavLst>
                                        <p:tav tm="0">
                                          <p:val>
                                            <p:strVal val="#ppt_y+.1"/>
                                          </p:val>
                                        </p:tav>
                                        <p:tav tm="100000">
                                          <p:val>
                                            <p:strVal val="#ppt_y"/>
                                          </p:val>
                                        </p:tav>
                                      </p:tavLst>
                                    </p:anim>
                                  </p:childTnLst>
                                </p:cTn>
                              </p:par>
                            </p:childTnLst>
                          </p:cTn>
                        </p:par>
                        <p:par>
                          <p:cTn id="34" fill="hold">
                            <p:stCondLst>
                              <p:cond delay="10000"/>
                            </p:stCondLst>
                            <p:childTnLst>
                              <p:par>
                                <p:cTn id="35" presetID="55" presetClass="entr" presetSubtype="0" fill="hold" grpId="0" nodeType="afterEffect">
                                  <p:stCondLst>
                                    <p:cond delay="0"/>
                                  </p:stCondLst>
                                  <p:childTnLst>
                                    <p:set>
                                      <p:cBhvr>
                                        <p:cTn id="36" dur="1" fill="hold">
                                          <p:stCondLst>
                                            <p:cond delay="0"/>
                                          </p:stCondLst>
                                        </p:cTn>
                                        <p:tgtEl>
                                          <p:spTgt spid="1029"/>
                                        </p:tgtEl>
                                        <p:attrNameLst>
                                          <p:attrName>style.visibility</p:attrName>
                                        </p:attrNameLst>
                                      </p:cBhvr>
                                      <p:to>
                                        <p:strVal val="visible"/>
                                      </p:to>
                                    </p:set>
                                    <p:anim calcmode="lin" valueType="num">
                                      <p:cBhvr>
                                        <p:cTn id="37" dur="2000" fill="hold"/>
                                        <p:tgtEl>
                                          <p:spTgt spid="1029"/>
                                        </p:tgtEl>
                                        <p:attrNameLst>
                                          <p:attrName>ppt_w</p:attrName>
                                        </p:attrNameLst>
                                      </p:cBhvr>
                                      <p:tavLst>
                                        <p:tav tm="0">
                                          <p:val>
                                            <p:strVal val="#ppt_w*0.70"/>
                                          </p:val>
                                        </p:tav>
                                        <p:tav tm="100000">
                                          <p:val>
                                            <p:strVal val="#ppt_w"/>
                                          </p:val>
                                        </p:tav>
                                      </p:tavLst>
                                    </p:anim>
                                    <p:anim calcmode="lin" valueType="num">
                                      <p:cBhvr>
                                        <p:cTn id="38" dur="2000" fill="hold"/>
                                        <p:tgtEl>
                                          <p:spTgt spid="1029"/>
                                        </p:tgtEl>
                                        <p:attrNameLst>
                                          <p:attrName>ppt_h</p:attrName>
                                        </p:attrNameLst>
                                      </p:cBhvr>
                                      <p:tavLst>
                                        <p:tav tm="0">
                                          <p:val>
                                            <p:strVal val="#ppt_h"/>
                                          </p:val>
                                        </p:tav>
                                        <p:tav tm="100000">
                                          <p:val>
                                            <p:strVal val="#ppt_h"/>
                                          </p:val>
                                        </p:tav>
                                      </p:tavLst>
                                    </p:anim>
                                    <p:animEffect transition="in" filter="fade">
                                      <p:cBhvr>
                                        <p:cTn id="39" dur="20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26" grpId="0"/>
      <p:bldP spid="1027" grpId="0"/>
      <p:bldP spid="1028" grpId="0"/>
      <p:bldP spid="7" grpId="0"/>
      <p:bldP spid="1029"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alpha val="39000"/>
          </a:schemeClr>
        </a:solidFill>
        <a:effectLst/>
      </p:bgPr>
    </p:bg>
    <p:spTree>
      <p:nvGrpSpPr>
        <p:cNvPr id="1" name=""/>
        <p:cNvGrpSpPr/>
        <p:nvPr/>
      </p:nvGrpSpPr>
      <p:grpSpPr>
        <a:xfrm>
          <a:off x="0" y="0"/>
          <a:ext cx="0" cy="0"/>
          <a:chOff x="0" y="0"/>
          <a:chExt cx="0" cy="0"/>
        </a:xfrm>
      </p:grpSpPr>
      <p:sp>
        <p:nvSpPr>
          <p:cNvPr id="2" name="Rectangle 1"/>
          <p:cNvSpPr/>
          <p:nvPr/>
        </p:nvSpPr>
        <p:spPr>
          <a:xfrm>
            <a:off x="3857620" y="1000108"/>
            <a:ext cx="4918334" cy="523220"/>
          </a:xfrm>
          <a:prstGeom prst="rect">
            <a:avLst/>
          </a:prstGeom>
        </p:spPr>
        <p:style>
          <a:lnRef idx="0">
            <a:schemeClr val="accent4"/>
          </a:lnRef>
          <a:fillRef idx="3">
            <a:schemeClr val="accent4"/>
          </a:fillRef>
          <a:effectRef idx="3">
            <a:schemeClr val="accent4"/>
          </a:effectRef>
          <a:fontRef idx="minor">
            <a:schemeClr val="lt1"/>
          </a:fontRef>
        </p:style>
        <p:txBody>
          <a:bodyPr wrap="square">
            <a:spAutoFit/>
          </a:bodyPr>
          <a:lstStyle/>
          <a:p>
            <a:r>
              <a:rPr lang="fa-IR" sz="2800" b="1" dirty="0" smtClean="0">
                <a:solidFill>
                  <a:srgbClr val="FFFF00"/>
                </a:solidFill>
                <a:cs typeface="2  Koodak" pitchFamily="2" charset="-78"/>
              </a:rPr>
              <a:t>محل قرارگیری پدال ها در </a:t>
            </a:r>
            <a:r>
              <a:rPr lang="en-US" sz="2800" b="1" dirty="0" smtClean="0">
                <a:solidFill>
                  <a:srgbClr val="FFFF00"/>
                </a:solidFill>
                <a:cs typeface="2  Koodak" pitchFamily="2" charset="-78"/>
              </a:rPr>
              <a:t>: DC shock</a:t>
            </a:r>
            <a:endParaRPr lang="fa-IR" sz="2800" dirty="0">
              <a:solidFill>
                <a:srgbClr val="FFFF00"/>
              </a:solidFill>
              <a:cs typeface="2  Koodak" pitchFamily="2" charset="-78"/>
            </a:endParaRPr>
          </a:p>
        </p:txBody>
      </p:sp>
      <p:sp>
        <p:nvSpPr>
          <p:cNvPr id="3" name="Rectangle 2"/>
          <p:cNvSpPr/>
          <p:nvPr/>
        </p:nvSpPr>
        <p:spPr>
          <a:xfrm>
            <a:off x="785786" y="2071678"/>
            <a:ext cx="8001056" cy="2308324"/>
          </a:xfrm>
          <a:prstGeom prst="rect">
            <a:avLst/>
          </a:prstGeom>
        </p:spPr>
        <p:txBody>
          <a:bodyPr wrap="square">
            <a:spAutoFit/>
          </a:bodyPr>
          <a:lstStyle/>
          <a:p>
            <a:pPr algn="justLow">
              <a:lnSpc>
                <a:spcPct val="150000"/>
              </a:lnSpc>
            </a:pPr>
            <a:r>
              <a:rPr lang="fa-IR" sz="3200" dirty="0" smtClean="0">
                <a:solidFill>
                  <a:srgbClr val="002060"/>
                </a:solidFill>
                <a:cs typeface="2  Koodak" pitchFamily="2" charset="-78"/>
              </a:rPr>
              <a:t>در سمت راست جناغ سینه در سطح دومین فضای بین دنده ای ( قاعده قلب ) و دیگری در امتداد خط مید کلاویکل و فضای بین دنده ای پنجم می باشد .</a:t>
            </a:r>
            <a:endParaRPr lang="fa-IR" sz="3200" dirty="0">
              <a:solidFill>
                <a:srgbClr val="002060"/>
              </a:solidFill>
              <a:cs typeface="2  Koodak" pitchFamily="2" charset="-78"/>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000" fill="hold"/>
                                        <p:tgtEl>
                                          <p:spTgt spid="2"/>
                                        </p:tgtEl>
                                        <p:attrNameLst>
                                          <p:attrName>ppt_w</p:attrName>
                                        </p:attrNameLst>
                                      </p:cBhvr>
                                      <p:tavLst>
                                        <p:tav tm="0">
                                          <p:val>
                                            <p:fltVal val="0"/>
                                          </p:val>
                                        </p:tav>
                                        <p:tav tm="100000">
                                          <p:val>
                                            <p:strVal val="#ppt_w"/>
                                          </p:val>
                                        </p:tav>
                                      </p:tavLst>
                                    </p:anim>
                                    <p:anim calcmode="lin" valueType="num">
                                      <p:cBhvr>
                                        <p:cTn id="8" dur="2000" fill="hold"/>
                                        <p:tgtEl>
                                          <p:spTgt spid="2"/>
                                        </p:tgtEl>
                                        <p:attrNameLst>
                                          <p:attrName>ppt_h</p:attrName>
                                        </p:attrNameLst>
                                      </p:cBhvr>
                                      <p:tavLst>
                                        <p:tav tm="0">
                                          <p:val>
                                            <p:fltVal val="0"/>
                                          </p:val>
                                        </p:tav>
                                        <p:tav tm="100000">
                                          <p:val>
                                            <p:strVal val="#ppt_h"/>
                                          </p:val>
                                        </p:tav>
                                      </p:tavLst>
                                    </p:anim>
                                    <p:anim calcmode="lin" valueType="num">
                                      <p:cBhvr>
                                        <p:cTn id="9" dur="2000" fill="hold"/>
                                        <p:tgtEl>
                                          <p:spTgt spid="2"/>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2"/>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2000"/>
                            </p:stCondLst>
                            <p:childTnLst>
                              <p:par>
                                <p:cTn id="12" presetID="15" presetClass="entr" presetSubtype="0"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p:cTn id="14" dur="2000" fill="hold"/>
                                        <p:tgtEl>
                                          <p:spTgt spid="3"/>
                                        </p:tgtEl>
                                        <p:attrNameLst>
                                          <p:attrName>ppt_w</p:attrName>
                                        </p:attrNameLst>
                                      </p:cBhvr>
                                      <p:tavLst>
                                        <p:tav tm="0">
                                          <p:val>
                                            <p:fltVal val="0"/>
                                          </p:val>
                                        </p:tav>
                                        <p:tav tm="100000">
                                          <p:val>
                                            <p:strVal val="#ppt_w"/>
                                          </p:val>
                                        </p:tav>
                                      </p:tavLst>
                                    </p:anim>
                                    <p:anim calcmode="lin" valueType="num">
                                      <p:cBhvr>
                                        <p:cTn id="15" dur="2000" fill="hold"/>
                                        <p:tgtEl>
                                          <p:spTgt spid="3"/>
                                        </p:tgtEl>
                                        <p:attrNameLst>
                                          <p:attrName>ppt_h</p:attrName>
                                        </p:attrNameLst>
                                      </p:cBhvr>
                                      <p:tavLst>
                                        <p:tav tm="0">
                                          <p:val>
                                            <p:fltVal val="0"/>
                                          </p:val>
                                        </p:tav>
                                        <p:tav tm="100000">
                                          <p:val>
                                            <p:strVal val="#ppt_h"/>
                                          </p:val>
                                        </p:tav>
                                      </p:tavLst>
                                    </p:anim>
                                    <p:anim calcmode="lin" valueType="num">
                                      <p:cBhvr>
                                        <p:cTn id="16" dur="2000" fill="hold"/>
                                        <p:tgtEl>
                                          <p:spTgt spid="3"/>
                                        </p:tgtEl>
                                        <p:attrNameLst>
                                          <p:attrName>ppt_x</p:attrName>
                                        </p:attrNameLst>
                                      </p:cBhvr>
                                      <p:tavLst>
                                        <p:tav tm="0" fmla="#ppt_x+(cos(-2*pi*(1-$))*-#ppt_x-sin(-2*pi*(1-$))*(1-#ppt_y))*(1-$)">
                                          <p:val>
                                            <p:fltVal val="0"/>
                                          </p:val>
                                        </p:tav>
                                        <p:tav tm="100000">
                                          <p:val>
                                            <p:fltVal val="1"/>
                                          </p:val>
                                        </p:tav>
                                      </p:tavLst>
                                    </p:anim>
                                    <p:anim calcmode="lin" valueType="num">
                                      <p:cBhvr>
                                        <p:cTn id="17" dur="2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2285984" y="857232"/>
            <a:ext cx="4929222" cy="830997"/>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fa-IR" sz="3200" b="1" i="0" u="none" strike="noStrike" cap="none" normalizeH="0" baseline="0" dirty="0" smtClean="0">
                <a:ln>
                  <a:noFill/>
                </a:ln>
                <a:solidFill>
                  <a:srgbClr val="7030A0"/>
                </a:solidFill>
                <a:effectLst/>
                <a:latin typeface="Tahoma" pitchFamily="34" charset="0"/>
                <a:ea typeface="Times New Roman" pitchFamily="18" charset="0"/>
                <a:cs typeface="2  Koodak" pitchFamily="2" charset="-78"/>
              </a:rPr>
              <a:t>تست دستگاه</a:t>
            </a:r>
            <a:r>
              <a:rPr kumimoji="0" lang="fa-IR" sz="3200" b="1" i="0" u="none" strike="noStrike" cap="none" normalizeH="0" dirty="0" smtClean="0">
                <a:ln>
                  <a:noFill/>
                </a:ln>
                <a:solidFill>
                  <a:srgbClr val="7030A0"/>
                </a:solidFill>
                <a:effectLst/>
                <a:latin typeface="Tahoma" pitchFamily="34" charset="0"/>
                <a:ea typeface="Times New Roman" pitchFamily="18" charset="0"/>
                <a:cs typeface="2  Koodak" pitchFamily="2" charset="-78"/>
              </a:rPr>
              <a:t> :</a:t>
            </a:r>
            <a:endParaRPr kumimoji="0" lang="en-US" sz="6000" b="0" i="0" u="none" strike="noStrike" cap="none" normalizeH="0" baseline="0" dirty="0" smtClean="0">
              <a:ln>
                <a:noFill/>
              </a:ln>
              <a:solidFill>
                <a:srgbClr val="7030A0"/>
              </a:solidFill>
              <a:effectLst/>
              <a:latin typeface="Arial" pitchFamily="34" charset="0"/>
              <a:cs typeface="2  Koodak" pitchFamily="2" charset="-78"/>
            </a:endParaRPr>
          </a:p>
        </p:txBody>
      </p:sp>
      <p:sp>
        <p:nvSpPr>
          <p:cNvPr id="23555" name="Rectangle 3"/>
          <p:cNvSpPr>
            <a:spLocks noChangeArrowheads="1"/>
          </p:cNvSpPr>
          <p:nvPr/>
        </p:nvSpPr>
        <p:spPr bwMode="auto">
          <a:xfrm>
            <a:off x="214282" y="2143116"/>
            <a:ext cx="8715404"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200000"/>
              </a:lnSpc>
              <a:spcBef>
                <a:spcPct val="0"/>
              </a:spcBef>
              <a:spcAft>
                <a:spcPct val="0"/>
              </a:spcAft>
              <a:buClrTx/>
              <a:buSzTx/>
              <a:buFontTx/>
              <a:buNone/>
              <a:tabLst/>
            </a:pP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برای انجام تست، دستگاه را در حالت شوک قرار داده ، انرژی 30 را انتخاب کرده و کلید شارژ را فشار دهید . سپس به طور همزمان دو کلید نارنجی رنگ روی  روی صفحه نمایش ظاهر می شود</a:t>
            </a: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test ok </a:t>
            </a: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پدالها را فشار دهید تا شوک روی خود دستگاه تخلیه شود . در صورت عملکرد صحیح دستگاه پیام</a:t>
            </a: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endPar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endParaRPr>
          </a:p>
          <a:p>
            <a:pPr marL="0" marR="0" lvl="0" indent="0" defTabSz="914400" rtl="0" eaLnBrk="0" fontAlgn="base" latinLnBrk="0" hangingPunct="0">
              <a:lnSpc>
                <a:spcPct val="200000"/>
              </a:lnSpc>
              <a:spcBef>
                <a:spcPct val="0"/>
              </a:spcBef>
              <a:spcAft>
                <a:spcPct val="0"/>
              </a:spcAft>
              <a:buClrTx/>
              <a:buSzTx/>
              <a:buFontTx/>
              <a:buNone/>
              <a:tabLst/>
            </a:pP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تست دستگاه فقط در انرژی 30 ژول انجام می شود و انتخاب هر انرژی دیگر برای تست غیر مجاز است</a:t>
            </a:r>
            <a:endParaRPr kumimoji="0" lang="en-US" sz="4400" b="0" i="0" u="none" strike="noStrike" cap="none" normalizeH="0" baseline="0" dirty="0" smtClean="0">
              <a:ln>
                <a:noFill/>
              </a:ln>
              <a:solidFill>
                <a:schemeClr val="tx1"/>
              </a:solidFill>
              <a:effectLst/>
              <a:latin typeface="Arial" pitchFamily="34" charset="0"/>
              <a:cs typeface="2  Koodak" pitchFamily="2" charset="-78"/>
            </a:endParaRPr>
          </a:p>
        </p:txBody>
      </p:sp>
    </p:spTree>
  </p:cSld>
  <p:clrMapOvr>
    <a:masterClrMapping/>
  </p:clrMapOvr>
  <p:transition spd="slow">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8" presetClass="entr" presetSubtype="0" accel="50000" fill="hold" grpId="0" nodeType="afterEffect">
                                  <p:stCondLst>
                                    <p:cond delay="0"/>
                                  </p:stCondLst>
                                  <p:childTnLst>
                                    <p:set>
                                      <p:cBhvr>
                                        <p:cTn id="6" dur="1" fill="hold">
                                          <p:stCondLst>
                                            <p:cond delay="0"/>
                                          </p:stCondLst>
                                        </p:cTn>
                                        <p:tgtEl>
                                          <p:spTgt spid="23553"/>
                                        </p:tgtEl>
                                        <p:attrNameLst>
                                          <p:attrName>style.visibility</p:attrName>
                                        </p:attrNameLst>
                                      </p:cBhvr>
                                      <p:to>
                                        <p:strVal val="visible"/>
                                      </p:to>
                                    </p:set>
                                    <p:anim calcmode="lin" valueType="num">
                                      <p:cBhvr>
                                        <p:cTn id="7" dur="2000" fill="hold"/>
                                        <p:tgtEl>
                                          <p:spTgt spid="23553"/>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2000" fill="hold"/>
                                        <p:tgtEl>
                                          <p:spTgt spid="23553"/>
                                        </p:tgtEl>
                                        <p:attrNameLst>
                                          <p:attrName>ppt_x</p:attrName>
                                        </p:attrNameLst>
                                      </p:cBhvr>
                                      <p:tavLst>
                                        <p:tav tm="0">
                                          <p:val>
                                            <p:fltVal val="-1"/>
                                          </p:val>
                                        </p:tav>
                                        <p:tav tm="50000">
                                          <p:val>
                                            <p:fltVal val="0.95"/>
                                          </p:val>
                                        </p:tav>
                                        <p:tav tm="100000">
                                          <p:val>
                                            <p:strVal val="#ppt_x"/>
                                          </p:val>
                                        </p:tav>
                                      </p:tavLst>
                                    </p:anim>
                                    <p:anim calcmode="lin" valueType="num">
                                      <p:cBhvr>
                                        <p:cTn id="9" dur="2000" fill="hold"/>
                                        <p:tgtEl>
                                          <p:spTgt spid="23553"/>
                                        </p:tgtEl>
                                        <p:attrNameLst>
                                          <p:attrName>ppt_y</p:attrName>
                                        </p:attrNameLst>
                                      </p:cBhvr>
                                      <p:tavLst>
                                        <p:tav tm="0">
                                          <p:val>
                                            <p:strVal val="#ppt_y"/>
                                          </p:val>
                                        </p:tav>
                                        <p:tav tm="100000">
                                          <p:val>
                                            <p:strVal val="#ppt_y"/>
                                          </p:val>
                                        </p:tav>
                                      </p:tavLst>
                                    </p:anim>
                                    <p:animEffect transition="in" filter="fade">
                                      <p:cBhvr>
                                        <p:cTn id="10" dur="2000"/>
                                        <p:tgtEl>
                                          <p:spTgt spid="23553"/>
                                        </p:tgtEl>
                                      </p:cBhvr>
                                    </p:animEffect>
                                  </p:childTnLst>
                                </p:cTn>
                              </p:par>
                            </p:childTnLst>
                          </p:cTn>
                        </p:par>
                        <p:par>
                          <p:cTn id="11" fill="hold">
                            <p:stCondLst>
                              <p:cond delay="2000"/>
                            </p:stCondLst>
                            <p:childTnLst>
                              <p:par>
                                <p:cTn id="12" presetID="5" presetClass="entr" presetSubtype="10" fill="hold" grpId="0" nodeType="afterEffect">
                                  <p:stCondLst>
                                    <p:cond delay="0"/>
                                  </p:stCondLst>
                                  <p:childTnLst>
                                    <p:set>
                                      <p:cBhvr>
                                        <p:cTn id="13" dur="1" fill="hold">
                                          <p:stCondLst>
                                            <p:cond delay="0"/>
                                          </p:stCondLst>
                                        </p:cTn>
                                        <p:tgtEl>
                                          <p:spTgt spid="23555"/>
                                        </p:tgtEl>
                                        <p:attrNameLst>
                                          <p:attrName>style.visibility</p:attrName>
                                        </p:attrNameLst>
                                      </p:cBhvr>
                                      <p:to>
                                        <p:strVal val="visible"/>
                                      </p:to>
                                    </p:set>
                                    <p:animEffect transition="in" filter="checkerboard(across)">
                                      <p:cBhvr>
                                        <p:cTn id="14" dur="2000"/>
                                        <p:tgtEl>
                                          <p:spTgt spid="235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3" grpId="0" animBg="1"/>
      <p:bldP spid="2355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tx1">
                <a:alpha val="34000"/>
              </a:schemeClr>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6643702" y="357166"/>
            <a:ext cx="2262158" cy="461665"/>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7030A0"/>
                </a:solidFill>
                <a:effectLst/>
                <a:latin typeface="Tahoma" pitchFamily="34" charset="0"/>
                <a:ea typeface="Times New Roman" pitchFamily="18" charset="0"/>
                <a:cs typeface="2  Koodak" pitchFamily="2" charset="-78"/>
              </a:rPr>
              <a:t>نگهداری از دستگاه</a:t>
            </a:r>
            <a:r>
              <a:rPr kumimoji="0" lang="fa-IR" sz="2400" b="1" i="0" u="none" strike="noStrike" cap="none" normalizeH="0" dirty="0" smtClean="0">
                <a:ln>
                  <a:noFill/>
                </a:ln>
                <a:solidFill>
                  <a:srgbClr val="7030A0"/>
                </a:solidFill>
                <a:effectLst/>
                <a:latin typeface="Tahoma" pitchFamily="34" charset="0"/>
                <a:ea typeface="Times New Roman" pitchFamily="18" charset="0"/>
                <a:cs typeface="2  Koodak" pitchFamily="2" charset="-78"/>
              </a:rPr>
              <a:t> :</a:t>
            </a:r>
            <a:endParaRPr kumimoji="0" lang="en-US" sz="4800" b="0" i="0" u="none" strike="noStrike" cap="none" normalizeH="0" baseline="0" dirty="0" smtClean="0">
              <a:ln>
                <a:noFill/>
              </a:ln>
              <a:solidFill>
                <a:srgbClr val="7030A0"/>
              </a:solidFill>
              <a:effectLst/>
              <a:latin typeface="Arial" pitchFamily="34" charset="0"/>
              <a:cs typeface="2  Koodak" pitchFamily="2" charset="-78"/>
            </a:endParaRPr>
          </a:p>
        </p:txBody>
      </p:sp>
      <p:sp>
        <p:nvSpPr>
          <p:cNvPr id="25602" name="Rectangle 2"/>
          <p:cNvSpPr>
            <a:spLocks noChangeArrowheads="1"/>
          </p:cNvSpPr>
          <p:nvPr/>
        </p:nvSpPr>
        <p:spPr bwMode="auto">
          <a:xfrm>
            <a:off x="7000892" y="1071546"/>
            <a:ext cx="192882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spcBef>
                <a:spcPct val="0"/>
              </a:spcBef>
              <a:spcAft>
                <a:spcPct val="0"/>
              </a:spcAft>
              <a:buClrTx/>
              <a:buSzTx/>
              <a:buFontTx/>
              <a:buNone/>
              <a:tabLst/>
            </a:pPr>
            <a:r>
              <a:rPr kumimoji="0" lang="fa-IR" sz="2400" b="1" i="0" u="none" strike="noStrike" cap="none" normalizeH="0" baseline="0" dirty="0" smtClean="0">
                <a:ln>
                  <a:noFill/>
                </a:ln>
                <a:solidFill>
                  <a:schemeClr val="accent6">
                    <a:lumMod val="75000"/>
                  </a:schemeClr>
                </a:solidFill>
                <a:effectLst/>
                <a:latin typeface="Tahoma" pitchFamily="34" charset="0"/>
                <a:ea typeface="Times New Roman" pitchFamily="18" charset="0"/>
                <a:cs typeface="2  Koodak" pitchFamily="2" charset="-78"/>
              </a:rPr>
              <a:t>تست دوره ای</a:t>
            </a:r>
            <a:r>
              <a:rPr kumimoji="0" lang="fa-IR" sz="2400" b="1" i="0" u="none" strike="noStrike" cap="none" normalizeH="0" dirty="0" smtClean="0">
                <a:ln>
                  <a:noFill/>
                </a:ln>
                <a:solidFill>
                  <a:schemeClr val="accent6">
                    <a:lumMod val="75000"/>
                  </a:schemeClr>
                </a:solidFill>
                <a:effectLst/>
                <a:latin typeface="Tahoma" pitchFamily="34" charset="0"/>
                <a:ea typeface="Times New Roman" pitchFamily="18" charset="0"/>
                <a:cs typeface="2  Koodak" pitchFamily="2" charset="-78"/>
              </a:rPr>
              <a:t> :</a:t>
            </a:r>
            <a:endParaRPr kumimoji="0" lang="en-US" sz="4800" b="0" i="0" u="none" strike="noStrike" cap="none" normalizeH="0" baseline="0" dirty="0" smtClean="0">
              <a:ln>
                <a:noFill/>
              </a:ln>
              <a:solidFill>
                <a:schemeClr val="accent6">
                  <a:lumMod val="75000"/>
                </a:schemeClr>
              </a:solidFill>
              <a:effectLst/>
              <a:latin typeface="Arial" pitchFamily="34" charset="0"/>
              <a:cs typeface="2  Koodak" pitchFamily="2" charset="-78"/>
            </a:endParaRPr>
          </a:p>
        </p:txBody>
      </p:sp>
      <p:sp>
        <p:nvSpPr>
          <p:cNvPr id="4" name="Rectangle 3"/>
          <p:cNvSpPr/>
          <p:nvPr/>
        </p:nvSpPr>
        <p:spPr>
          <a:xfrm>
            <a:off x="1000100" y="1714488"/>
            <a:ext cx="7929618" cy="1477328"/>
          </a:xfrm>
          <a:prstGeom prst="rect">
            <a:avLst/>
          </a:prstGeom>
        </p:spPr>
        <p:txBody>
          <a:bodyPr wrap="square">
            <a:spAutoFit/>
          </a:bodyPr>
          <a:lstStyle/>
          <a:p>
            <a:pPr algn="justLow">
              <a:lnSpc>
                <a:spcPct val="150000"/>
              </a:lnSpc>
            </a:pPr>
            <a:r>
              <a:rPr lang="fa-IR" sz="2000" dirty="0" smtClean="0">
                <a:cs typeface="2  Koodak" pitchFamily="2" charset="-78"/>
              </a:rPr>
              <a:t>تجهیزات احیاء بیمار باید به گونه ای نگهداری شود که برای استفاده آنی آماده باشد . بررسی عملکرد دستگاه باید در ابتدای هر شیفت انجام شود تا از عملکرد صحیح دستگاه اطمینان حاصل شود .</a:t>
            </a:r>
            <a:endParaRPr lang="fa-IR" sz="2000" dirty="0">
              <a:cs typeface="2  Koodak" pitchFamily="2" charset="-78"/>
            </a:endParaRPr>
          </a:p>
        </p:txBody>
      </p:sp>
      <p:sp>
        <p:nvSpPr>
          <p:cNvPr id="25603" name="Rectangle 3"/>
          <p:cNvSpPr>
            <a:spLocks noChangeArrowheads="1"/>
          </p:cNvSpPr>
          <p:nvPr/>
        </p:nvSpPr>
        <p:spPr bwMode="auto">
          <a:xfrm>
            <a:off x="4775051" y="3429000"/>
            <a:ext cx="4154667"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b="0" i="0" u="none" strike="noStrike" cap="none" normalizeH="0" baseline="0" dirty="0" smtClean="0">
                <a:ln>
                  <a:noFill/>
                </a:ln>
                <a:solidFill>
                  <a:srgbClr val="FF0000"/>
                </a:solidFill>
                <a:effectLst/>
                <a:latin typeface="Tahoma" pitchFamily="34" charset="0"/>
                <a:ea typeface="Times New Roman" pitchFamily="18" charset="0"/>
                <a:cs typeface="2  Koodak" pitchFamily="2" charset="-78"/>
              </a:rPr>
              <a:t>در هنگام بازدید از دستگاه به نکات زیر توجه کنید</a:t>
            </a:r>
            <a:r>
              <a:rPr kumimoji="0" lang="fa-IR" b="0" i="0" u="none" strike="noStrike" cap="none" normalizeH="0" dirty="0" smtClean="0">
                <a:ln>
                  <a:noFill/>
                </a:ln>
                <a:solidFill>
                  <a:srgbClr val="FF0000"/>
                </a:solidFill>
                <a:effectLst/>
                <a:latin typeface="Tahoma" pitchFamily="34" charset="0"/>
                <a:ea typeface="Times New Roman" pitchFamily="18" charset="0"/>
                <a:cs typeface="2  Koodak" pitchFamily="2" charset="-78"/>
              </a:rPr>
              <a:t> :</a:t>
            </a:r>
            <a:endParaRPr kumimoji="0" lang="en-US" sz="4000" b="0" i="0" u="none" strike="noStrike" cap="none" normalizeH="0" baseline="0" dirty="0" smtClean="0">
              <a:ln>
                <a:noFill/>
              </a:ln>
              <a:solidFill>
                <a:srgbClr val="FF0000"/>
              </a:solidFill>
              <a:effectLst/>
              <a:latin typeface="Arial" pitchFamily="34" charset="0"/>
              <a:cs typeface="2  Koodak" pitchFamily="2" charset="-78"/>
            </a:endParaRPr>
          </a:p>
        </p:txBody>
      </p:sp>
      <p:sp>
        <p:nvSpPr>
          <p:cNvPr id="2049" name="Rectangle 1"/>
          <p:cNvSpPr>
            <a:spLocks noChangeArrowheads="1"/>
          </p:cNvSpPr>
          <p:nvPr/>
        </p:nvSpPr>
        <p:spPr bwMode="auto">
          <a:xfrm>
            <a:off x="8593406" y="4143380"/>
            <a:ext cx="264816" cy="40011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endParaRPr kumimoji="0" lang="en-US" sz="44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7" name="Rectangle 6"/>
          <p:cNvSpPr/>
          <p:nvPr/>
        </p:nvSpPr>
        <p:spPr>
          <a:xfrm>
            <a:off x="6643702" y="4143380"/>
            <a:ext cx="2265455" cy="400110"/>
          </a:xfrm>
          <a:prstGeom prst="rect">
            <a:avLst/>
          </a:prstGeom>
        </p:spPr>
        <p:txBody>
          <a:bodyPr wrap="square">
            <a:spAutoFit/>
          </a:bodyPr>
          <a:lstStyle/>
          <a:p>
            <a:r>
              <a:rPr lang="fa-IR" dirty="0" smtClean="0"/>
              <a:t> </a:t>
            </a:r>
            <a:r>
              <a:rPr lang="en-US" sz="2000" dirty="0" smtClean="0">
                <a:cs typeface="2  Koodak" pitchFamily="2" charset="-78"/>
              </a:rPr>
              <a:t>(a</a:t>
            </a:r>
            <a:r>
              <a:rPr lang="fa-IR" sz="2000" dirty="0" smtClean="0">
                <a:cs typeface="2  Koodak" pitchFamily="2" charset="-78"/>
              </a:rPr>
              <a:t> دستگاه تمیز باشد.</a:t>
            </a:r>
            <a:endParaRPr lang="fa-IR" dirty="0">
              <a:cs typeface="2  Koodak" pitchFamily="2" charset="-78"/>
            </a:endParaRPr>
          </a:p>
        </p:txBody>
      </p:sp>
      <p:sp>
        <p:nvSpPr>
          <p:cNvPr id="2050" name="Rectangle 2"/>
          <p:cNvSpPr>
            <a:spLocks noChangeArrowheads="1"/>
          </p:cNvSpPr>
          <p:nvPr/>
        </p:nvSpPr>
        <p:spPr bwMode="auto">
          <a:xfrm>
            <a:off x="3714744" y="4786322"/>
            <a:ext cx="5215855"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rtl="0" fontAlgn="base">
              <a:spcBef>
                <a:spcPct val="0"/>
              </a:spcBef>
              <a:spcAft>
                <a:spcPct val="0"/>
              </a:spcAft>
            </a:pPr>
            <a:r>
              <a:rPr lang="fa-IR" dirty="0" smtClean="0">
                <a:solidFill>
                  <a:srgbClr val="000000"/>
                </a:solidFill>
                <a:latin typeface="Tahoma" pitchFamily="34" charset="0"/>
                <a:ea typeface="Times New Roman" pitchFamily="18" charset="0"/>
                <a:cs typeface="2  Koodak" pitchFamily="2" charset="-78"/>
              </a:rPr>
              <a:t>باشد.</a:t>
            </a:r>
            <a:r>
              <a:rPr lang="en-US" dirty="0" smtClean="0">
                <a:solidFill>
                  <a:srgbClr val="000000"/>
                </a:solidFill>
                <a:ea typeface="Times New Roman" pitchFamily="18" charset="0"/>
                <a:cs typeface="2  Koodak" pitchFamily="2" charset="-78"/>
              </a:rPr>
              <a:t> </a:t>
            </a:r>
            <a:r>
              <a:rPr lang="fa-IR" dirty="0" smtClean="0">
                <a:solidFill>
                  <a:srgbClr val="000000"/>
                </a:solidFill>
                <a:latin typeface="Tahoma" pitchFamily="34" charset="0"/>
                <a:ea typeface="Times New Roman" pitchFamily="18" charset="0"/>
                <a:cs typeface="2  Koodak" pitchFamily="2" charset="-78"/>
              </a:rPr>
              <a:t>سطح فلزی پدالها تمیز و عاری از هر گونه ژل یا آلودگی</a:t>
            </a:r>
            <a:r>
              <a:rPr lang="en-US" dirty="0" smtClean="0">
                <a:solidFill>
                  <a:srgbClr val="000000"/>
                </a:solidFill>
                <a:latin typeface="Tahoma" pitchFamily="34" charset="0"/>
                <a:ea typeface="Times New Roman" pitchFamily="18" charset="0"/>
                <a:cs typeface="2  Koodak" pitchFamily="2" charset="-78"/>
              </a:rPr>
              <a:t> </a:t>
            </a:r>
            <a:r>
              <a:rPr kumimoji="0" lang="en-US" b="0" i="0" u="none" strike="noStrike" cap="none" normalizeH="0" baseline="0" dirty="0" smtClean="0">
                <a:ln>
                  <a:noFill/>
                </a:ln>
                <a:solidFill>
                  <a:srgbClr val="000000"/>
                </a:solidFill>
                <a:effectLst/>
                <a:latin typeface="Tahoma" pitchFamily="34" charset="0"/>
                <a:ea typeface="Times New Roman" pitchFamily="18" charset="0"/>
                <a:cs typeface="Tahoma" pitchFamily="34" charset="0"/>
              </a:rPr>
              <a:t>(b</a:t>
            </a:r>
            <a:endParaRPr kumimoji="0" lang="en-US" sz="4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a:off x="357158" y="5357826"/>
            <a:ext cx="8572559"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fa-IR"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باشند</a:t>
            </a:r>
            <a:r>
              <a:rPr lang="fa-IR" dirty="0" smtClean="0">
                <a:solidFill>
                  <a:srgbClr val="000000"/>
                </a:solidFill>
                <a:latin typeface="Tahoma" pitchFamily="34" charset="0"/>
                <a:ea typeface="Times New Roman" pitchFamily="18" charset="0"/>
                <a:cs typeface="2  Koodak" pitchFamily="2" charset="-78"/>
              </a:rPr>
              <a:t>.</a:t>
            </a:r>
            <a:r>
              <a:rPr kumimoji="0" lang="en-US" b="0" i="0" u="none" strike="noStrike" cap="none" normalizeH="0" baseline="0" dirty="0" smtClean="0">
                <a:ln>
                  <a:noFill/>
                </a:ln>
                <a:solidFill>
                  <a:srgbClr val="000000"/>
                </a:solidFill>
                <a:effectLst/>
                <a:latin typeface="Calibri"/>
                <a:ea typeface="Times New Roman" pitchFamily="18" charset="0"/>
                <a:cs typeface="2  Koodak" pitchFamily="2" charset="-78"/>
              </a:rPr>
              <a:t> </a:t>
            </a:r>
            <a:r>
              <a:rPr kumimoji="0" lang="fa-IR"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وتمام کابلها و کانکتورها بررسی شوند تا در وضعیت مناسبی</a:t>
            </a:r>
            <a:r>
              <a:rPr kumimoji="0" lang="en-US"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r>
              <a:rPr kumimoji="0" lang="fa-IR"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هیچ بریدگی یا پارگی نداشته باشند</a:t>
            </a:r>
            <a:r>
              <a:rPr kumimoji="0" lang="en-US"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(c</a:t>
            </a:r>
            <a:endParaRPr kumimoji="0" lang="en-US" sz="40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10" name="Rectangle 9"/>
          <p:cNvSpPr/>
          <p:nvPr/>
        </p:nvSpPr>
        <p:spPr>
          <a:xfrm>
            <a:off x="2357422" y="5929330"/>
            <a:ext cx="6572296" cy="400110"/>
          </a:xfrm>
          <a:prstGeom prst="rect">
            <a:avLst/>
          </a:prstGeom>
        </p:spPr>
        <p:txBody>
          <a:bodyPr wrap="square">
            <a:spAutoFit/>
          </a:bodyPr>
          <a:lstStyle/>
          <a:p>
            <a:r>
              <a:rPr lang="en-US" sz="2000" dirty="0" smtClean="0">
                <a:cs typeface="2  Koodak" pitchFamily="2" charset="-78"/>
              </a:rPr>
              <a:t> (d</a:t>
            </a:r>
            <a:r>
              <a:rPr lang="fa-IR" sz="2000" dirty="0" smtClean="0">
                <a:cs typeface="2  Koodak" pitchFamily="2" charset="-78"/>
              </a:rPr>
              <a:t>از شارژ کا مل باطری دستگاه اطمینان حاصل کنید.</a:t>
            </a:r>
            <a:endParaRPr lang="fa-IR" sz="2000" dirty="0">
              <a:cs typeface="2  Koodak" pitchFamily="2" charset="-78"/>
            </a:endParaRPr>
          </a:p>
        </p:txBody>
      </p:sp>
    </p:spTree>
  </p:cSld>
  <p:clrMapOvr>
    <a:masterClrMapping/>
  </p:clrMapOvr>
  <p:transition spd="slow">
    <p:randomBa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afterEffect">
                                  <p:stCondLst>
                                    <p:cond delay="0"/>
                                  </p:stCondLst>
                                  <p:childTnLst>
                                    <p:set>
                                      <p:cBhvr>
                                        <p:cTn id="6" dur="1" fill="hold">
                                          <p:stCondLst>
                                            <p:cond delay="0"/>
                                          </p:stCondLst>
                                        </p:cTn>
                                        <p:tgtEl>
                                          <p:spTgt spid="25601"/>
                                        </p:tgtEl>
                                        <p:attrNameLst>
                                          <p:attrName>style.visibility</p:attrName>
                                        </p:attrNameLst>
                                      </p:cBhvr>
                                      <p:to>
                                        <p:strVal val="visible"/>
                                      </p:to>
                                    </p:set>
                                    <p:animEffect transition="in" filter="box(in)">
                                      <p:cBhvr>
                                        <p:cTn id="7" dur="2000"/>
                                        <p:tgtEl>
                                          <p:spTgt spid="25601"/>
                                        </p:tgtEl>
                                      </p:cBhvr>
                                    </p:animEffect>
                                  </p:childTnLst>
                                </p:cTn>
                              </p:par>
                            </p:childTnLst>
                          </p:cTn>
                        </p:par>
                        <p:par>
                          <p:cTn id="8" fill="hold">
                            <p:stCondLst>
                              <p:cond delay="2000"/>
                            </p:stCondLst>
                            <p:childTnLst>
                              <p:par>
                                <p:cTn id="9" presetID="20" presetClass="entr" presetSubtype="0" fill="hold" grpId="0" nodeType="afterEffect">
                                  <p:stCondLst>
                                    <p:cond delay="0"/>
                                  </p:stCondLst>
                                  <p:childTnLst>
                                    <p:set>
                                      <p:cBhvr>
                                        <p:cTn id="10" dur="1" fill="hold">
                                          <p:stCondLst>
                                            <p:cond delay="0"/>
                                          </p:stCondLst>
                                        </p:cTn>
                                        <p:tgtEl>
                                          <p:spTgt spid="25602"/>
                                        </p:tgtEl>
                                        <p:attrNameLst>
                                          <p:attrName>style.visibility</p:attrName>
                                        </p:attrNameLst>
                                      </p:cBhvr>
                                      <p:to>
                                        <p:strVal val="visible"/>
                                      </p:to>
                                    </p:set>
                                    <p:animEffect transition="in" filter="wedge">
                                      <p:cBhvr>
                                        <p:cTn id="11" dur="2000"/>
                                        <p:tgtEl>
                                          <p:spTgt spid="25602"/>
                                        </p:tgtEl>
                                      </p:cBhvr>
                                    </p:animEffect>
                                  </p:childTnLst>
                                </p:cTn>
                              </p:par>
                            </p:childTnLst>
                          </p:cTn>
                        </p:par>
                        <p:par>
                          <p:cTn id="12" fill="hold">
                            <p:stCondLst>
                              <p:cond delay="4000"/>
                            </p:stCondLst>
                            <p:childTnLst>
                              <p:par>
                                <p:cTn id="13" presetID="39" presetClass="entr" presetSubtype="0" accel="10000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2000" fill="hold"/>
                                        <p:tgtEl>
                                          <p:spTgt spid="4"/>
                                        </p:tgtEl>
                                        <p:attrNameLst>
                                          <p:attrName>ppt_h</p:attrName>
                                        </p:attrNameLst>
                                      </p:cBhvr>
                                      <p:tavLst>
                                        <p:tav tm="0">
                                          <p:val>
                                            <p:strVal val="#ppt_h/20"/>
                                          </p:val>
                                        </p:tav>
                                        <p:tav tm="50000">
                                          <p:val>
                                            <p:strVal val="#ppt_h/20"/>
                                          </p:val>
                                        </p:tav>
                                        <p:tav tm="100000">
                                          <p:val>
                                            <p:strVal val="#ppt_h"/>
                                          </p:val>
                                        </p:tav>
                                      </p:tavLst>
                                    </p:anim>
                                    <p:anim calcmode="lin" valueType="num">
                                      <p:cBhvr>
                                        <p:cTn id="16" dur="2000" fill="hold"/>
                                        <p:tgtEl>
                                          <p:spTgt spid="4"/>
                                        </p:tgtEl>
                                        <p:attrNameLst>
                                          <p:attrName>ppt_w</p:attrName>
                                        </p:attrNameLst>
                                      </p:cBhvr>
                                      <p:tavLst>
                                        <p:tav tm="0">
                                          <p:val>
                                            <p:strVal val="#ppt_w+.3"/>
                                          </p:val>
                                        </p:tav>
                                        <p:tav tm="50000">
                                          <p:val>
                                            <p:strVal val="#ppt_w+.3"/>
                                          </p:val>
                                        </p:tav>
                                        <p:tav tm="100000">
                                          <p:val>
                                            <p:strVal val="#ppt_w"/>
                                          </p:val>
                                        </p:tav>
                                      </p:tavLst>
                                    </p:anim>
                                    <p:anim calcmode="lin" valueType="num">
                                      <p:cBhvr>
                                        <p:cTn id="17" dur="2000" fill="hold"/>
                                        <p:tgtEl>
                                          <p:spTgt spid="4"/>
                                        </p:tgtEl>
                                        <p:attrNameLst>
                                          <p:attrName>ppt_x</p:attrName>
                                        </p:attrNameLst>
                                      </p:cBhvr>
                                      <p:tavLst>
                                        <p:tav tm="0">
                                          <p:val>
                                            <p:strVal val="#ppt_x-.3"/>
                                          </p:val>
                                        </p:tav>
                                        <p:tav tm="50000">
                                          <p:val>
                                            <p:strVal val="#ppt_x"/>
                                          </p:val>
                                        </p:tav>
                                        <p:tav tm="100000">
                                          <p:val>
                                            <p:strVal val="#ppt_x"/>
                                          </p:val>
                                        </p:tav>
                                      </p:tavLst>
                                    </p:anim>
                                    <p:anim calcmode="lin" valueType="num">
                                      <p:cBhvr>
                                        <p:cTn id="18" dur="2000" fill="hold"/>
                                        <p:tgtEl>
                                          <p:spTgt spid="4"/>
                                        </p:tgtEl>
                                        <p:attrNameLst>
                                          <p:attrName>ppt_y</p:attrName>
                                        </p:attrNameLst>
                                      </p:cBhvr>
                                      <p:tavLst>
                                        <p:tav tm="0">
                                          <p:val>
                                            <p:strVal val="#ppt_y"/>
                                          </p:val>
                                        </p:tav>
                                        <p:tav tm="100000">
                                          <p:val>
                                            <p:strVal val="#ppt_y"/>
                                          </p:val>
                                        </p:tav>
                                      </p:tavLst>
                                    </p:anim>
                                  </p:childTnLst>
                                </p:cTn>
                              </p:par>
                            </p:childTnLst>
                          </p:cTn>
                        </p:par>
                        <p:par>
                          <p:cTn id="19" fill="hold">
                            <p:stCondLst>
                              <p:cond delay="6000"/>
                            </p:stCondLst>
                            <p:childTnLst>
                              <p:par>
                                <p:cTn id="20" presetID="15" presetClass="entr" presetSubtype="0" fill="hold" grpId="0" nodeType="afterEffect">
                                  <p:stCondLst>
                                    <p:cond delay="0"/>
                                  </p:stCondLst>
                                  <p:childTnLst>
                                    <p:set>
                                      <p:cBhvr>
                                        <p:cTn id="21" dur="1" fill="hold">
                                          <p:stCondLst>
                                            <p:cond delay="0"/>
                                          </p:stCondLst>
                                        </p:cTn>
                                        <p:tgtEl>
                                          <p:spTgt spid="25603"/>
                                        </p:tgtEl>
                                        <p:attrNameLst>
                                          <p:attrName>style.visibility</p:attrName>
                                        </p:attrNameLst>
                                      </p:cBhvr>
                                      <p:to>
                                        <p:strVal val="visible"/>
                                      </p:to>
                                    </p:set>
                                    <p:anim calcmode="lin" valueType="num">
                                      <p:cBhvr>
                                        <p:cTn id="22" dur="2000" fill="hold"/>
                                        <p:tgtEl>
                                          <p:spTgt spid="25603"/>
                                        </p:tgtEl>
                                        <p:attrNameLst>
                                          <p:attrName>ppt_w</p:attrName>
                                        </p:attrNameLst>
                                      </p:cBhvr>
                                      <p:tavLst>
                                        <p:tav tm="0">
                                          <p:val>
                                            <p:fltVal val="0"/>
                                          </p:val>
                                        </p:tav>
                                        <p:tav tm="100000">
                                          <p:val>
                                            <p:strVal val="#ppt_w"/>
                                          </p:val>
                                        </p:tav>
                                      </p:tavLst>
                                    </p:anim>
                                    <p:anim calcmode="lin" valueType="num">
                                      <p:cBhvr>
                                        <p:cTn id="23" dur="2000" fill="hold"/>
                                        <p:tgtEl>
                                          <p:spTgt spid="25603"/>
                                        </p:tgtEl>
                                        <p:attrNameLst>
                                          <p:attrName>ppt_h</p:attrName>
                                        </p:attrNameLst>
                                      </p:cBhvr>
                                      <p:tavLst>
                                        <p:tav tm="0">
                                          <p:val>
                                            <p:fltVal val="0"/>
                                          </p:val>
                                        </p:tav>
                                        <p:tav tm="100000">
                                          <p:val>
                                            <p:strVal val="#ppt_h"/>
                                          </p:val>
                                        </p:tav>
                                      </p:tavLst>
                                    </p:anim>
                                    <p:anim calcmode="lin" valueType="num">
                                      <p:cBhvr>
                                        <p:cTn id="24" dur="2000" fill="hold"/>
                                        <p:tgtEl>
                                          <p:spTgt spid="25603"/>
                                        </p:tgtEl>
                                        <p:attrNameLst>
                                          <p:attrName>ppt_x</p:attrName>
                                        </p:attrNameLst>
                                      </p:cBhvr>
                                      <p:tavLst>
                                        <p:tav tm="0" fmla="#ppt_x+(cos(-2*pi*(1-$))*-#ppt_x-sin(-2*pi*(1-$))*(1-#ppt_y))*(1-$)">
                                          <p:val>
                                            <p:fltVal val="0"/>
                                          </p:val>
                                        </p:tav>
                                        <p:tav tm="100000">
                                          <p:val>
                                            <p:fltVal val="1"/>
                                          </p:val>
                                        </p:tav>
                                      </p:tavLst>
                                    </p:anim>
                                    <p:anim calcmode="lin" valueType="num">
                                      <p:cBhvr>
                                        <p:cTn id="25" dur="2000" fill="hold"/>
                                        <p:tgtEl>
                                          <p:spTgt spid="25603"/>
                                        </p:tgtEl>
                                        <p:attrNameLst>
                                          <p:attrName>ppt_y</p:attrName>
                                        </p:attrNameLst>
                                      </p:cBhvr>
                                      <p:tavLst>
                                        <p:tav tm="0" fmla="#ppt_y+(sin(-2*pi*(1-$))*-#ppt_x+cos(-2*pi*(1-$))*(1-#ppt_y))*(1-$)">
                                          <p:val>
                                            <p:fltVal val="0"/>
                                          </p:val>
                                        </p:tav>
                                        <p:tav tm="100000">
                                          <p:val>
                                            <p:fltVal val="1"/>
                                          </p:val>
                                        </p:tav>
                                      </p:tavLst>
                                    </p:anim>
                                  </p:childTnLst>
                                </p:cTn>
                              </p:par>
                            </p:childTnLst>
                          </p:cTn>
                        </p:par>
                        <p:par>
                          <p:cTn id="26" fill="hold">
                            <p:stCondLst>
                              <p:cond delay="8000"/>
                            </p:stCondLst>
                            <p:childTnLst>
                              <p:par>
                                <p:cTn id="27" presetID="26" presetClass="entr" presetSubtype="0"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down)">
                                      <p:cBhvr>
                                        <p:cTn id="29" dur="580">
                                          <p:stCondLst>
                                            <p:cond delay="0"/>
                                          </p:stCondLst>
                                        </p:cTn>
                                        <p:tgtEl>
                                          <p:spTgt spid="7"/>
                                        </p:tgtEl>
                                      </p:cBhvr>
                                    </p:animEffect>
                                    <p:anim calcmode="lin" valueType="num">
                                      <p:cBhvr>
                                        <p:cTn id="30"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35" dur="26">
                                          <p:stCondLst>
                                            <p:cond delay="650"/>
                                          </p:stCondLst>
                                        </p:cTn>
                                        <p:tgtEl>
                                          <p:spTgt spid="7"/>
                                        </p:tgtEl>
                                      </p:cBhvr>
                                      <p:to x="100000" y="60000"/>
                                    </p:animScale>
                                    <p:animScale>
                                      <p:cBhvr>
                                        <p:cTn id="36" dur="166" decel="50000">
                                          <p:stCondLst>
                                            <p:cond delay="676"/>
                                          </p:stCondLst>
                                        </p:cTn>
                                        <p:tgtEl>
                                          <p:spTgt spid="7"/>
                                        </p:tgtEl>
                                      </p:cBhvr>
                                      <p:to x="100000" y="100000"/>
                                    </p:animScale>
                                    <p:animScale>
                                      <p:cBhvr>
                                        <p:cTn id="37" dur="26">
                                          <p:stCondLst>
                                            <p:cond delay="1312"/>
                                          </p:stCondLst>
                                        </p:cTn>
                                        <p:tgtEl>
                                          <p:spTgt spid="7"/>
                                        </p:tgtEl>
                                      </p:cBhvr>
                                      <p:to x="100000" y="80000"/>
                                    </p:animScale>
                                    <p:animScale>
                                      <p:cBhvr>
                                        <p:cTn id="38" dur="166" decel="50000">
                                          <p:stCondLst>
                                            <p:cond delay="1338"/>
                                          </p:stCondLst>
                                        </p:cTn>
                                        <p:tgtEl>
                                          <p:spTgt spid="7"/>
                                        </p:tgtEl>
                                      </p:cBhvr>
                                      <p:to x="100000" y="100000"/>
                                    </p:animScale>
                                    <p:animScale>
                                      <p:cBhvr>
                                        <p:cTn id="39" dur="26">
                                          <p:stCondLst>
                                            <p:cond delay="1642"/>
                                          </p:stCondLst>
                                        </p:cTn>
                                        <p:tgtEl>
                                          <p:spTgt spid="7"/>
                                        </p:tgtEl>
                                      </p:cBhvr>
                                      <p:to x="100000" y="90000"/>
                                    </p:animScale>
                                    <p:animScale>
                                      <p:cBhvr>
                                        <p:cTn id="40" dur="166" decel="50000">
                                          <p:stCondLst>
                                            <p:cond delay="1668"/>
                                          </p:stCondLst>
                                        </p:cTn>
                                        <p:tgtEl>
                                          <p:spTgt spid="7"/>
                                        </p:tgtEl>
                                      </p:cBhvr>
                                      <p:to x="100000" y="100000"/>
                                    </p:animScale>
                                    <p:animScale>
                                      <p:cBhvr>
                                        <p:cTn id="41" dur="26">
                                          <p:stCondLst>
                                            <p:cond delay="1808"/>
                                          </p:stCondLst>
                                        </p:cTn>
                                        <p:tgtEl>
                                          <p:spTgt spid="7"/>
                                        </p:tgtEl>
                                      </p:cBhvr>
                                      <p:to x="100000" y="95000"/>
                                    </p:animScale>
                                    <p:animScale>
                                      <p:cBhvr>
                                        <p:cTn id="42" dur="166" decel="50000">
                                          <p:stCondLst>
                                            <p:cond delay="1834"/>
                                          </p:stCondLst>
                                        </p:cTn>
                                        <p:tgtEl>
                                          <p:spTgt spid="7"/>
                                        </p:tgtEl>
                                      </p:cBhvr>
                                      <p:to x="100000" y="100000"/>
                                    </p:animScale>
                                  </p:childTnLst>
                                </p:cTn>
                              </p:par>
                            </p:childTnLst>
                          </p:cTn>
                        </p:par>
                        <p:par>
                          <p:cTn id="43" fill="hold">
                            <p:stCondLst>
                              <p:cond delay="10000"/>
                            </p:stCondLst>
                            <p:childTnLst>
                              <p:par>
                                <p:cTn id="44" presetID="35" presetClass="entr" presetSubtype="0" fill="hold" grpId="0" nodeType="afterEffect">
                                  <p:stCondLst>
                                    <p:cond delay="0"/>
                                  </p:stCondLst>
                                  <p:childTnLst>
                                    <p:set>
                                      <p:cBhvr>
                                        <p:cTn id="45" dur="1" fill="hold">
                                          <p:stCondLst>
                                            <p:cond delay="0"/>
                                          </p:stCondLst>
                                        </p:cTn>
                                        <p:tgtEl>
                                          <p:spTgt spid="2050"/>
                                        </p:tgtEl>
                                        <p:attrNameLst>
                                          <p:attrName>style.visibility</p:attrName>
                                        </p:attrNameLst>
                                      </p:cBhvr>
                                      <p:to>
                                        <p:strVal val="visible"/>
                                      </p:to>
                                    </p:set>
                                    <p:animEffect transition="in" filter="fade">
                                      <p:cBhvr>
                                        <p:cTn id="46" dur="2000"/>
                                        <p:tgtEl>
                                          <p:spTgt spid="2050"/>
                                        </p:tgtEl>
                                      </p:cBhvr>
                                    </p:animEffect>
                                    <p:anim calcmode="lin" valueType="num">
                                      <p:cBhvr>
                                        <p:cTn id="47" dur="2000" fill="hold"/>
                                        <p:tgtEl>
                                          <p:spTgt spid="2050"/>
                                        </p:tgtEl>
                                        <p:attrNameLst>
                                          <p:attrName>style.rotation</p:attrName>
                                        </p:attrNameLst>
                                      </p:cBhvr>
                                      <p:tavLst>
                                        <p:tav tm="0">
                                          <p:val>
                                            <p:fltVal val="720"/>
                                          </p:val>
                                        </p:tav>
                                        <p:tav tm="100000">
                                          <p:val>
                                            <p:fltVal val="0"/>
                                          </p:val>
                                        </p:tav>
                                      </p:tavLst>
                                    </p:anim>
                                    <p:anim calcmode="lin" valueType="num">
                                      <p:cBhvr>
                                        <p:cTn id="48" dur="2000" fill="hold"/>
                                        <p:tgtEl>
                                          <p:spTgt spid="2050"/>
                                        </p:tgtEl>
                                        <p:attrNameLst>
                                          <p:attrName>ppt_h</p:attrName>
                                        </p:attrNameLst>
                                      </p:cBhvr>
                                      <p:tavLst>
                                        <p:tav tm="0">
                                          <p:val>
                                            <p:fltVal val="0"/>
                                          </p:val>
                                        </p:tav>
                                        <p:tav tm="100000">
                                          <p:val>
                                            <p:strVal val="#ppt_h"/>
                                          </p:val>
                                        </p:tav>
                                      </p:tavLst>
                                    </p:anim>
                                    <p:anim calcmode="lin" valueType="num">
                                      <p:cBhvr>
                                        <p:cTn id="49" dur="2000" fill="hold"/>
                                        <p:tgtEl>
                                          <p:spTgt spid="2050"/>
                                        </p:tgtEl>
                                        <p:attrNameLst>
                                          <p:attrName>ppt_w</p:attrName>
                                        </p:attrNameLst>
                                      </p:cBhvr>
                                      <p:tavLst>
                                        <p:tav tm="0">
                                          <p:val>
                                            <p:fltVal val="0"/>
                                          </p:val>
                                        </p:tav>
                                        <p:tav tm="100000">
                                          <p:val>
                                            <p:strVal val="#ppt_w"/>
                                          </p:val>
                                        </p:tav>
                                      </p:tavLst>
                                    </p:anim>
                                  </p:childTnLst>
                                </p:cTn>
                              </p:par>
                            </p:childTnLst>
                          </p:cTn>
                        </p:par>
                        <p:par>
                          <p:cTn id="50" fill="hold">
                            <p:stCondLst>
                              <p:cond delay="12000"/>
                            </p:stCondLst>
                            <p:childTnLst>
                              <p:par>
                                <p:cTn id="51" presetID="51" presetClass="entr" presetSubtype="0" fill="hold" grpId="0" nodeType="afterEffect">
                                  <p:stCondLst>
                                    <p:cond delay="0"/>
                                  </p:stCondLst>
                                  <p:childTnLst>
                                    <p:set>
                                      <p:cBhvr>
                                        <p:cTn id="52" dur="1" fill="hold">
                                          <p:stCondLst>
                                            <p:cond delay="0"/>
                                          </p:stCondLst>
                                        </p:cTn>
                                        <p:tgtEl>
                                          <p:spTgt spid="2051"/>
                                        </p:tgtEl>
                                        <p:attrNameLst>
                                          <p:attrName>style.visibility</p:attrName>
                                        </p:attrNameLst>
                                      </p:cBhvr>
                                      <p:to>
                                        <p:strVal val="visible"/>
                                      </p:to>
                                    </p:set>
                                    <p:animEffect transition="in" filter="fade">
                                      <p:cBhvr>
                                        <p:cTn id="53" dur="770" decel="100000"/>
                                        <p:tgtEl>
                                          <p:spTgt spid="2051"/>
                                        </p:tgtEl>
                                      </p:cBhvr>
                                    </p:animEffect>
                                    <p:animScale>
                                      <p:cBhvr>
                                        <p:cTn id="54" dur="770" decel="100000"/>
                                        <p:tgtEl>
                                          <p:spTgt spid="2051"/>
                                        </p:tgtEl>
                                      </p:cBhvr>
                                      <p:from x="10000" y="10000"/>
                                      <p:to x="200000" y="450000"/>
                                    </p:animScale>
                                    <p:animScale>
                                      <p:cBhvr>
                                        <p:cTn id="55" dur="1230" accel="100000" fill="hold">
                                          <p:stCondLst>
                                            <p:cond delay="770"/>
                                          </p:stCondLst>
                                        </p:cTn>
                                        <p:tgtEl>
                                          <p:spTgt spid="2051"/>
                                        </p:tgtEl>
                                      </p:cBhvr>
                                      <p:from x="200000" y="450000"/>
                                      <p:to x="100000" y="100000"/>
                                    </p:animScale>
                                    <p:set>
                                      <p:cBhvr>
                                        <p:cTn id="56" dur="770" fill="hold"/>
                                        <p:tgtEl>
                                          <p:spTgt spid="2051"/>
                                        </p:tgtEl>
                                        <p:attrNameLst>
                                          <p:attrName>ppt_x</p:attrName>
                                        </p:attrNameLst>
                                      </p:cBhvr>
                                      <p:to>
                                        <p:strVal val="(0.5)"/>
                                      </p:to>
                                    </p:set>
                                    <p:anim from="(0.5)" to="(#ppt_x)" calcmode="lin" valueType="num">
                                      <p:cBhvr>
                                        <p:cTn id="57" dur="1230" accel="100000" fill="hold">
                                          <p:stCondLst>
                                            <p:cond delay="770"/>
                                          </p:stCondLst>
                                        </p:cTn>
                                        <p:tgtEl>
                                          <p:spTgt spid="2051"/>
                                        </p:tgtEl>
                                        <p:attrNameLst>
                                          <p:attrName>ppt_x</p:attrName>
                                        </p:attrNameLst>
                                      </p:cBhvr>
                                    </p:anim>
                                    <p:set>
                                      <p:cBhvr>
                                        <p:cTn id="58" dur="770" fill="hold"/>
                                        <p:tgtEl>
                                          <p:spTgt spid="2051"/>
                                        </p:tgtEl>
                                        <p:attrNameLst>
                                          <p:attrName>ppt_y</p:attrName>
                                        </p:attrNameLst>
                                      </p:cBhvr>
                                      <p:to>
                                        <p:strVal val="(#ppt_y+0.4)"/>
                                      </p:to>
                                    </p:set>
                                    <p:anim from="(#ppt_y+0.4)" to="(#ppt_y)" calcmode="lin" valueType="num">
                                      <p:cBhvr>
                                        <p:cTn id="59" dur="1230" accel="100000" fill="hold">
                                          <p:stCondLst>
                                            <p:cond delay="770"/>
                                          </p:stCondLst>
                                        </p:cTn>
                                        <p:tgtEl>
                                          <p:spTgt spid="2051"/>
                                        </p:tgtEl>
                                        <p:attrNameLst>
                                          <p:attrName>ppt_y</p:attrName>
                                        </p:attrNameLst>
                                      </p:cBhvr>
                                    </p:anim>
                                  </p:childTnLst>
                                </p:cTn>
                              </p:par>
                            </p:childTnLst>
                          </p:cTn>
                        </p:par>
                        <p:par>
                          <p:cTn id="60" fill="hold">
                            <p:stCondLst>
                              <p:cond delay="14000"/>
                            </p:stCondLst>
                            <p:childTnLst>
                              <p:par>
                                <p:cTn id="61" presetID="48" presetClass="entr" presetSubtype="0" accel="50000" fill="hold" grpId="0" nodeType="afterEffect">
                                  <p:stCondLst>
                                    <p:cond delay="0"/>
                                  </p:stCondLst>
                                  <p:childTnLst>
                                    <p:set>
                                      <p:cBhvr>
                                        <p:cTn id="62" dur="1" fill="hold">
                                          <p:stCondLst>
                                            <p:cond delay="0"/>
                                          </p:stCondLst>
                                        </p:cTn>
                                        <p:tgtEl>
                                          <p:spTgt spid="10"/>
                                        </p:tgtEl>
                                        <p:attrNameLst>
                                          <p:attrName>style.visibility</p:attrName>
                                        </p:attrNameLst>
                                      </p:cBhvr>
                                      <p:to>
                                        <p:strVal val="visible"/>
                                      </p:to>
                                    </p:set>
                                    <p:anim calcmode="lin" valueType="num">
                                      <p:cBhvr>
                                        <p:cTn id="63" dur="2000" fill="hold"/>
                                        <p:tgtEl>
                                          <p:spTgt spid="10"/>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64" dur="2000" fill="hold"/>
                                        <p:tgtEl>
                                          <p:spTgt spid="10"/>
                                        </p:tgtEl>
                                        <p:attrNameLst>
                                          <p:attrName>ppt_x</p:attrName>
                                        </p:attrNameLst>
                                      </p:cBhvr>
                                      <p:tavLst>
                                        <p:tav tm="0">
                                          <p:val>
                                            <p:fltVal val="-1"/>
                                          </p:val>
                                        </p:tav>
                                        <p:tav tm="50000">
                                          <p:val>
                                            <p:fltVal val="0.95"/>
                                          </p:val>
                                        </p:tav>
                                        <p:tav tm="100000">
                                          <p:val>
                                            <p:strVal val="#ppt_x"/>
                                          </p:val>
                                        </p:tav>
                                      </p:tavLst>
                                    </p:anim>
                                    <p:anim calcmode="lin" valueType="num">
                                      <p:cBhvr>
                                        <p:cTn id="65" dur="2000" fill="hold"/>
                                        <p:tgtEl>
                                          <p:spTgt spid="10"/>
                                        </p:tgtEl>
                                        <p:attrNameLst>
                                          <p:attrName>ppt_y</p:attrName>
                                        </p:attrNameLst>
                                      </p:cBhvr>
                                      <p:tavLst>
                                        <p:tav tm="0">
                                          <p:val>
                                            <p:strVal val="#ppt_y"/>
                                          </p:val>
                                        </p:tav>
                                        <p:tav tm="100000">
                                          <p:val>
                                            <p:strVal val="#ppt_y"/>
                                          </p:val>
                                        </p:tav>
                                      </p:tavLst>
                                    </p:anim>
                                    <p:animEffect transition="in" filter="fade">
                                      <p:cBhvr>
                                        <p:cTn id="66"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1" grpId="0"/>
      <p:bldP spid="25602" grpId="0"/>
      <p:bldP spid="4" grpId="0"/>
      <p:bldP spid="25603" grpId="0"/>
      <p:bldP spid="7" grpId="0"/>
      <p:bldP spid="2050" grpId="0"/>
      <p:bldP spid="2051" grpId="0"/>
      <p:bldP spid="10"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B050">
            <a:alpha val="65000"/>
          </a:srgbClr>
        </a:solid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000232" y="428604"/>
            <a:ext cx="6929427"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spcBef>
                <a:spcPct val="0"/>
              </a:spcBef>
              <a:spcAft>
                <a:spcPct val="0"/>
              </a:spcAft>
              <a:buClrTx/>
              <a:buSzTx/>
              <a:buFontTx/>
              <a:buNone/>
              <a:tabLst/>
            </a:pPr>
            <a:r>
              <a:rPr kumimoji="0" lang="en-US" sz="2400" b="1"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r>
              <a:rPr kumimoji="0" lang="en-US" sz="2400" b="1" i="0" u="none" strike="noStrike" cap="none" normalizeH="0" baseline="0" dirty="0" smtClean="0">
                <a:ln>
                  <a:noFill/>
                </a:ln>
                <a:solidFill>
                  <a:srgbClr val="0031CC"/>
                </a:solidFill>
                <a:effectLst/>
                <a:latin typeface="Tahoma" pitchFamily="34" charset="0"/>
                <a:ea typeface="Times New Roman" pitchFamily="18" charset="0"/>
                <a:cs typeface="2  Koodak" pitchFamily="2" charset="-78"/>
              </a:rPr>
              <a:t>: </a:t>
            </a:r>
            <a:r>
              <a:rPr kumimoji="0" lang="fa-IR" sz="2400" b="1" i="0" u="none" strike="noStrike" cap="none" normalizeH="0" baseline="0" dirty="0" smtClean="0">
                <a:ln>
                  <a:noFill/>
                </a:ln>
                <a:solidFill>
                  <a:srgbClr val="0031CC"/>
                </a:solidFill>
                <a:effectLst/>
                <a:latin typeface="Tahoma" pitchFamily="34" charset="0"/>
                <a:ea typeface="Times New Roman" pitchFamily="18" charset="0"/>
                <a:cs typeface="2  Koodak" pitchFamily="2" charset="-78"/>
              </a:rPr>
              <a:t>تمیز کردن دستگاه</a:t>
            </a:r>
            <a:endParaRPr kumimoji="0" lang="en-US" sz="4000" b="0" i="0" u="none" strike="noStrike" cap="none" normalizeH="0" baseline="0" dirty="0" smtClean="0">
              <a:ln>
                <a:noFill/>
              </a:ln>
              <a:solidFill>
                <a:srgbClr val="0031CC"/>
              </a:solidFill>
              <a:effectLst/>
              <a:latin typeface="Arial" pitchFamily="34" charset="0"/>
              <a:cs typeface="2  Koodak" pitchFamily="2" charset="-78"/>
            </a:endParaRPr>
          </a:p>
        </p:txBody>
      </p:sp>
      <p:sp>
        <p:nvSpPr>
          <p:cNvPr id="3" name="Rectangle 2"/>
          <p:cNvSpPr/>
          <p:nvPr/>
        </p:nvSpPr>
        <p:spPr>
          <a:xfrm>
            <a:off x="1785918" y="1071546"/>
            <a:ext cx="7143784" cy="461665"/>
          </a:xfrm>
          <a:prstGeom prst="rect">
            <a:avLst/>
          </a:prstGeom>
        </p:spPr>
        <p:txBody>
          <a:bodyPr wrap="square">
            <a:spAutoFit/>
          </a:bodyPr>
          <a:lstStyle/>
          <a:p>
            <a:r>
              <a:rPr lang="fa-IR" sz="2000" dirty="0" smtClean="0">
                <a:solidFill>
                  <a:schemeClr val="accent2">
                    <a:lumMod val="75000"/>
                  </a:schemeClr>
                </a:solidFill>
                <a:cs typeface="2  Koodak" pitchFamily="2" charset="-78"/>
              </a:rPr>
              <a:t>برای تمیز کردن دستگاه ، پدالها وکابل ها روشهای زیر توصیه می شود </a:t>
            </a:r>
            <a:r>
              <a:rPr lang="fa-IR" sz="2400" dirty="0" smtClean="0">
                <a:solidFill>
                  <a:schemeClr val="accent2">
                    <a:lumMod val="75000"/>
                  </a:schemeClr>
                </a:solidFill>
                <a:cs typeface="2  Koodak" pitchFamily="2" charset="-78"/>
              </a:rPr>
              <a:t>:</a:t>
            </a:r>
            <a:endParaRPr lang="fa-IR" sz="2400" dirty="0">
              <a:solidFill>
                <a:schemeClr val="accent2">
                  <a:lumMod val="75000"/>
                </a:schemeClr>
              </a:solidFill>
              <a:cs typeface="2  Koodak" pitchFamily="2" charset="-78"/>
            </a:endParaRPr>
          </a:p>
        </p:txBody>
      </p:sp>
      <p:sp>
        <p:nvSpPr>
          <p:cNvPr id="1026" name="Rectangle 2"/>
          <p:cNvSpPr>
            <a:spLocks noChangeArrowheads="1"/>
          </p:cNvSpPr>
          <p:nvPr/>
        </p:nvSpPr>
        <p:spPr bwMode="auto">
          <a:xfrm>
            <a:off x="1357290" y="1785926"/>
            <a:ext cx="757236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1) الکل سفید و پنبه</a:t>
            </a: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endParaRPr kumimoji="0" lang="en-US" sz="44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5" name="Rectangle 4"/>
          <p:cNvSpPr/>
          <p:nvPr/>
        </p:nvSpPr>
        <p:spPr>
          <a:xfrm>
            <a:off x="1928794" y="2357430"/>
            <a:ext cx="7000924" cy="400110"/>
          </a:xfrm>
          <a:prstGeom prst="rect">
            <a:avLst/>
          </a:prstGeom>
        </p:spPr>
        <p:txBody>
          <a:bodyPr wrap="square">
            <a:spAutoFit/>
          </a:bodyPr>
          <a:lstStyle/>
          <a:p>
            <a:r>
              <a:rPr lang="fa-IR" sz="2000" dirty="0" smtClean="0">
                <a:cs typeface="2  Koodak" pitchFamily="2" charset="-78"/>
              </a:rPr>
              <a:t>2) محلول صابون و آب وپنبه </a:t>
            </a:r>
            <a:endParaRPr lang="en-US" sz="2000" dirty="0">
              <a:cs typeface="2  Koodak" pitchFamily="2" charset="-78"/>
            </a:endParaRPr>
          </a:p>
        </p:txBody>
      </p:sp>
      <p:sp>
        <p:nvSpPr>
          <p:cNvPr id="1028" name="Rectangle 4"/>
          <p:cNvSpPr>
            <a:spLocks noChangeArrowheads="1"/>
          </p:cNvSpPr>
          <p:nvPr/>
        </p:nvSpPr>
        <p:spPr bwMode="auto">
          <a:xfrm>
            <a:off x="500034" y="3000372"/>
            <a:ext cx="8434625"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50000"/>
              </a:lnSpc>
              <a:spcBef>
                <a:spcPct val="0"/>
              </a:spcBef>
              <a:spcAft>
                <a:spcPct val="0"/>
              </a:spcAft>
              <a:buClrTx/>
              <a:buSzTx/>
              <a:buFontTx/>
              <a:buNone/>
              <a:tabLst/>
            </a:pPr>
            <a:r>
              <a:rPr lang="fa-IR" sz="1400" dirty="0" smtClean="0">
                <a:cs typeface="2  Koodak" pitchFamily="2" charset="-78"/>
              </a:rPr>
              <a:t> </a:t>
            </a:r>
            <a:r>
              <a:rPr lang="fa-IR" sz="1600" dirty="0" smtClean="0">
                <a:cs typeface="2  Koodak" pitchFamily="2" charset="-78"/>
              </a:rPr>
              <a:t> </a:t>
            </a:r>
            <a:endParaRPr lang="en-US" sz="1600" dirty="0" smtClean="0">
              <a:cs typeface="2  Koodak" pitchFamily="2" charset="-78"/>
            </a:endParaRPr>
          </a:p>
        </p:txBody>
      </p:sp>
      <p:sp>
        <p:nvSpPr>
          <p:cNvPr id="1029" name="Rectangle 5"/>
          <p:cNvSpPr>
            <a:spLocks noChangeArrowheads="1"/>
          </p:cNvSpPr>
          <p:nvPr/>
        </p:nvSpPr>
        <p:spPr bwMode="auto">
          <a:xfrm>
            <a:off x="0" y="2786058"/>
            <a:ext cx="8929718"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marR="0" lvl="0" indent="-342900" defTabSz="914400" rtl="0" eaLnBrk="1" fontAlgn="base" latinLnBrk="0" hangingPunct="1">
              <a:lnSpc>
                <a:spcPct val="200000"/>
              </a:lnSpc>
              <a:spcBef>
                <a:spcPct val="0"/>
              </a:spcBef>
              <a:spcAft>
                <a:spcPct val="0"/>
              </a:spcAft>
              <a:buClrTx/>
              <a:buSzTx/>
              <a:tabLst/>
            </a:pPr>
            <a:r>
              <a:rPr lang="fa-IR" sz="1400" dirty="0" smtClean="0">
                <a:cs typeface="2  Koodak" pitchFamily="2" charset="-78"/>
              </a:rPr>
              <a:t>برای تمیز کردن رکوردر واجزاء آن فقط از پارچه نرم مرطوب استفاده شود</a:t>
            </a:r>
            <a:r>
              <a:rPr lang="fa-IR" sz="1200" dirty="0" smtClean="0">
                <a:cs typeface="2  Koodak" pitchFamily="2" charset="-78"/>
              </a:rPr>
              <a:t>.</a:t>
            </a:r>
            <a:endParaRPr lang="en-US" sz="1400" dirty="0" smtClean="0">
              <a:cs typeface="2  Koodak" pitchFamily="2" charset="-78"/>
            </a:endParaRPr>
          </a:p>
          <a:p>
            <a:pPr marL="342900" marR="0" lvl="0" indent="-342900" defTabSz="914400" rtl="0" eaLnBrk="0" fontAlgn="base" latinLnBrk="0" hangingPunct="0">
              <a:lnSpc>
                <a:spcPct val="200000"/>
              </a:lnSpc>
              <a:spcBef>
                <a:spcPct val="0"/>
              </a:spcBef>
              <a:spcAft>
                <a:spcPct val="0"/>
              </a:spcAft>
              <a:buClrTx/>
              <a:buSzTx/>
              <a:tabLst/>
            </a:pPr>
            <a:r>
              <a:rPr lang="fa-IR" sz="1400" dirty="0" smtClean="0">
                <a:cs typeface="2  Koodak" pitchFamily="2" charset="-78"/>
              </a:rPr>
              <a:t>دقت کنید که هیچ قسمتی از دستگاه با ریختن مایع ( آب ،الکل یا آب وصابون ) تمیز نشود.</a:t>
            </a:r>
            <a:endParaRPr lang="en-US" sz="1400" dirty="0" smtClean="0">
              <a:cs typeface="2  Koodak" pitchFamily="2" charset="-78"/>
            </a:endParaRPr>
          </a:p>
          <a:p>
            <a:pPr marL="342900" marR="0" lvl="0" indent="-342900" defTabSz="914400" rtl="0" eaLnBrk="0" fontAlgn="base" latinLnBrk="0" hangingPunct="0">
              <a:lnSpc>
                <a:spcPct val="200000"/>
              </a:lnSpc>
              <a:spcBef>
                <a:spcPct val="0"/>
              </a:spcBef>
              <a:spcAft>
                <a:spcPct val="0"/>
              </a:spcAft>
              <a:buClrTx/>
              <a:buSzTx/>
              <a:tabLst/>
            </a:pPr>
            <a:r>
              <a:rPr lang="fa-IR" sz="1400" dirty="0" smtClean="0">
                <a:cs typeface="2  Koodak" pitchFamily="2" charset="-78"/>
              </a:rPr>
              <a:t>تمیز کردن پدالها پس از استفاده با دقت بیشتر باید انجام شود وژل مالیده شده روی سطح فلزی پدالها باید کاملا از روی آن تمیز شود.</a:t>
            </a:r>
            <a:endParaRPr lang="en-US" sz="1400" dirty="0" smtClean="0">
              <a:cs typeface="2  Koodak" pitchFamily="2" charset="-78"/>
            </a:endParaRPr>
          </a:p>
          <a:p>
            <a:pPr marL="342900" marR="0" lvl="0" indent="-342900" defTabSz="914400" rtl="0" eaLnBrk="0" fontAlgn="base" latinLnBrk="0" hangingPunct="0">
              <a:lnSpc>
                <a:spcPct val="200000"/>
              </a:lnSpc>
              <a:spcBef>
                <a:spcPct val="0"/>
              </a:spcBef>
              <a:spcAft>
                <a:spcPct val="0"/>
              </a:spcAft>
              <a:buClrTx/>
              <a:buSzTx/>
              <a:tabLst/>
            </a:pPr>
            <a:r>
              <a:rPr lang="fa-IR" sz="1400" dirty="0" smtClean="0">
                <a:cs typeface="2  Koodak" pitchFamily="2" charset="-78"/>
              </a:rPr>
              <a:t>از فروبردن پدالها درون آب جدا خودداری کنید . بعد از نظافت دستگاه بلافاصله دستگاه را روشن نکنید.</a:t>
            </a:r>
            <a:endParaRPr lang="en-US" sz="1400" dirty="0" smtClean="0">
              <a:cs typeface="2  Koodak" pitchFamily="2" charset="-78"/>
            </a:endParaRPr>
          </a:p>
          <a:p>
            <a:pPr marL="342900" marR="0" lvl="0" indent="-342900" defTabSz="914400" rtl="0" eaLnBrk="0" fontAlgn="base" latinLnBrk="0" hangingPunct="0">
              <a:lnSpc>
                <a:spcPct val="200000"/>
              </a:lnSpc>
              <a:spcBef>
                <a:spcPct val="0"/>
              </a:spcBef>
              <a:spcAft>
                <a:spcPct val="0"/>
              </a:spcAft>
              <a:buClrTx/>
              <a:buSzTx/>
              <a:tabLst/>
            </a:pPr>
            <a:r>
              <a:rPr lang="fa-IR" sz="1400" dirty="0" smtClean="0">
                <a:cs typeface="2  Koodak" pitchFamily="2" charset="-78"/>
              </a:rPr>
              <a:t>در صورت ضد عفونی کردن محیط توسط ماکروجت برای جلوگیری از آسیب دستگاه ، حتما روکش غیر قابل نفوذ بر روی دستگاه قرار دهید.</a:t>
            </a:r>
            <a:endParaRPr lang="en-US" sz="1400" dirty="0" smtClean="0">
              <a:cs typeface="2  Koodak" pitchFamily="2" charset="-78"/>
            </a:endParaRPr>
          </a:p>
          <a:p>
            <a:pPr marL="342900" marR="0" lvl="0" indent="-342900" defTabSz="914400" rtl="0" eaLnBrk="0" fontAlgn="base" latinLnBrk="0" hangingPunct="0">
              <a:lnSpc>
                <a:spcPct val="200000"/>
              </a:lnSpc>
              <a:spcBef>
                <a:spcPct val="0"/>
              </a:spcBef>
              <a:spcAft>
                <a:spcPct val="0"/>
              </a:spcAft>
              <a:buClrTx/>
              <a:buSzTx/>
              <a:tabLst/>
            </a:pPr>
            <a:r>
              <a:rPr lang="fa-IR" sz="1400" dirty="0" smtClean="0">
                <a:cs typeface="2  Koodak" pitchFamily="2" charset="-78"/>
              </a:rPr>
              <a:t>هرگز دستگاه را با دکونکس ودکوسپت ضد عفونی نکنیدوفقط با پنبه والکل دستگاه را تمیز کنید.</a:t>
            </a:r>
          </a:p>
          <a:p>
            <a:pPr marL="342900" marR="0" lvl="0" indent="-342900" defTabSz="914400" rtl="0" eaLnBrk="0" fontAlgn="base" latinLnBrk="0" hangingPunct="0">
              <a:lnSpc>
                <a:spcPct val="200000"/>
              </a:lnSpc>
              <a:spcBef>
                <a:spcPct val="0"/>
              </a:spcBef>
              <a:spcAft>
                <a:spcPct val="0"/>
              </a:spcAft>
              <a:buClrTx/>
              <a:buSzTx/>
              <a:tabLst/>
            </a:pPr>
            <a:r>
              <a:rPr lang="fa-IR" sz="1400" dirty="0" smtClean="0">
                <a:cs typeface="2  Koodak" pitchFamily="2" charset="-78"/>
              </a:rPr>
              <a:t>بعد از ریختن مایعات یا سرم برروی دستگاه بلافاصله باطری را از دستگاه جدا کرده وازبرق بکشید وبا بخش فنی شرکت تماس بگیرید .</a:t>
            </a:r>
            <a:r>
              <a:rPr lang="en-US" sz="1200" dirty="0" smtClean="0">
                <a:cs typeface="2  Koodak" pitchFamily="2" charset="-78"/>
              </a:rPr>
              <a:t> </a:t>
            </a:r>
            <a:endParaRPr lang="en-US" sz="1400" dirty="0" smtClean="0">
              <a:cs typeface="2  Koodak" pitchFamily="2" charset="-78"/>
            </a:endParaRPr>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grpId="0" nodeType="afterEffect">
                                  <p:stCondLst>
                                    <p:cond delay="0"/>
                                  </p:stCondLst>
                                  <p:childTnLst>
                                    <p:set>
                                      <p:cBhvr>
                                        <p:cTn id="6" dur="1" fill="hold">
                                          <p:stCondLst>
                                            <p:cond delay="0"/>
                                          </p:stCondLst>
                                        </p:cTn>
                                        <p:tgtEl>
                                          <p:spTgt spid="1025"/>
                                        </p:tgtEl>
                                        <p:attrNameLst>
                                          <p:attrName>style.visibility</p:attrName>
                                        </p:attrNameLst>
                                      </p:cBhvr>
                                      <p:to>
                                        <p:strVal val="visible"/>
                                      </p:to>
                                    </p:set>
                                    <p:anim from="(-#ppt_w/2)" to="(#ppt_x)" calcmode="lin" valueType="num">
                                      <p:cBhvr>
                                        <p:cTn id="7" dur="1200" fill="hold">
                                          <p:stCondLst>
                                            <p:cond delay="0"/>
                                          </p:stCondLst>
                                        </p:cTn>
                                        <p:tgtEl>
                                          <p:spTgt spid="1025"/>
                                        </p:tgtEl>
                                        <p:attrNameLst>
                                          <p:attrName>ppt_x</p:attrName>
                                        </p:attrNameLst>
                                      </p:cBhvr>
                                    </p:anim>
                                    <p:anim from="0" to="-1.0" calcmode="lin" valueType="num">
                                      <p:cBhvr>
                                        <p:cTn id="8" dur="400" decel="50000" autoRev="1" fill="hold">
                                          <p:stCondLst>
                                            <p:cond delay="1200"/>
                                          </p:stCondLst>
                                        </p:cTn>
                                        <p:tgtEl>
                                          <p:spTgt spid="1025"/>
                                        </p:tgtEl>
                                        <p:attrNameLst>
                                          <p:attrName>xshear</p:attrName>
                                        </p:attrNameLst>
                                      </p:cBhvr>
                                    </p:anim>
                                    <p:animScale>
                                      <p:cBhvr>
                                        <p:cTn id="9" dur="400" decel="100000" autoRev="1" fill="hold">
                                          <p:stCondLst>
                                            <p:cond delay="1200"/>
                                          </p:stCondLst>
                                        </p:cTn>
                                        <p:tgtEl>
                                          <p:spTgt spid="1025"/>
                                        </p:tgtEl>
                                      </p:cBhvr>
                                      <p:from x="100000" y="100000"/>
                                      <p:to x="80000" y="100000"/>
                                    </p:animScale>
                                    <p:anim by="(#ppt_h/3+#ppt_w*0.1)" calcmode="lin" valueType="num">
                                      <p:cBhvr additive="sum">
                                        <p:cTn id="10" dur="400" decel="100000" autoRev="1" fill="hold">
                                          <p:stCondLst>
                                            <p:cond delay="1200"/>
                                          </p:stCondLst>
                                        </p:cTn>
                                        <p:tgtEl>
                                          <p:spTgt spid="1025"/>
                                        </p:tgtEl>
                                        <p:attrNameLst>
                                          <p:attrName>ppt_x</p:attrName>
                                        </p:attrNameLst>
                                      </p:cBhvr>
                                    </p:anim>
                                  </p:childTnLst>
                                </p:cTn>
                              </p:par>
                            </p:childTnLst>
                          </p:cTn>
                        </p:par>
                        <p:par>
                          <p:cTn id="11" fill="hold">
                            <p:stCondLst>
                              <p:cond delay="2000"/>
                            </p:stCondLst>
                            <p:childTnLst>
                              <p:par>
                                <p:cTn id="12" presetID="30" presetClass="entr" presetSubtype="0" fill="hold" grpId="0" nodeType="after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1600" decel="100000"/>
                                        <p:tgtEl>
                                          <p:spTgt spid="3"/>
                                        </p:tgtEl>
                                      </p:cBhvr>
                                    </p:animEffect>
                                    <p:anim calcmode="lin" valueType="num">
                                      <p:cBhvr>
                                        <p:cTn id="15" dur="1600" decel="100000" fill="hold"/>
                                        <p:tgtEl>
                                          <p:spTgt spid="3"/>
                                        </p:tgtEl>
                                        <p:attrNameLst>
                                          <p:attrName>style.rotation</p:attrName>
                                        </p:attrNameLst>
                                      </p:cBhvr>
                                      <p:tavLst>
                                        <p:tav tm="0">
                                          <p:val>
                                            <p:fltVal val="-90"/>
                                          </p:val>
                                        </p:tav>
                                        <p:tav tm="100000">
                                          <p:val>
                                            <p:fltVal val="0"/>
                                          </p:val>
                                        </p:tav>
                                      </p:tavLst>
                                    </p:anim>
                                    <p:anim calcmode="lin" valueType="num">
                                      <p:cBhvr>
                                        <p:cTn id="16" dur="1600" decel="100000" fill="hold"/>
                                        <p:tgtEl>
                                          <p:spTgt spid="3"/>
                                        </p:tgtEl>
                                        <p:attrNameLst>
                                          <p:attrName>ppt_x</p:attrName>
                                        </p:attrNameLst>
                                      </p:cBhvr>
                                      <p:tavLst>
                                        <p:tav tm="0">
                                          <p:val>
                                            <p:strVal val="#ppt_x+0.4"/>
                                          </p:val>
                                        </p:tav>
                                        <p:tav tm="100000">
                                          <p:val>
                                            <p:strVal val="#ppt_x-0.05"/>
                                          </p:val>
                                        </p:tav>
                                      </p:tavLst>
                                    </p:anim>
                                    <p:anim calcmode="lin" valueType="num">
                                      <p:cBhvr>
                                        <p:cTn id="17" dur="1600" decel="100000" fill="hold"/>
                                        <p:tgtEl>
                                          <p:spTgt spid="3"/>
                                        </p:tgtEl>
                                        <p:attrNameLst>
                                          <p:attrName>ppt_y</p:attrName>
                                        </p:attrNameLst>
                                      </p:cBhvr>
                                      <p:tavLst>
                                        <p:tav tm="0">
                                          <p:val>
                                            <p:strVal val="#ppt_y-0.4"/>
                                          </p:val>
                                        </p:tav>
                                        <p:tav tm="100000">
                                          <p:val>
                                            <p:strVal val="#ppt_y+0.1"/>
                                          </p:val>
                                        </p:tav>
                                      </p:tavLst>
                                    </p:anim>
                                    <p:anim calcmode="lin" valueType="num">
                                      <p:cBhvr>
                                        <p:cTn id="18" dur="400" accel="100000" fill="hold">
                                          <p:stCondLst>
                                            <p:cond delay="1600"/>
                                          </p:stCondLst>
                                        </p:cTn>
                                        <p:tgtEl>
                                          <p:spTgt spid="3"/>
                                        </p:tgtEl>
                                        <p:attrNameLst>
                                          <p:attrName>ppt_x</p:attrName>
                                        </p:attrNameLst>
                                      </p:cBhvr>
                                      <p:tavLst>
                                        <p:tav tm="0">
                                          <p:val>
                                            <p:strVal val="#ppt_x-0.05"/>
                                          </p:val>
                                        </p:tav>
                                        <p:tav tm="100000">
                                          <p:val>
                                            <p:strVal val="#ppt_x"/>
                                          </p:val>
                                        </p:tav>
                                      </p:tavLst>
                                    </p:anim>
                                    <p:anim calcmode="lin" valueType="num">
                                      <p:cBhvr>
                                        <p:cTn id="19" dur="400" accel="100000" fill="hold">
                                          <p:stCondLst>
                                            <p:cond delay="1600"/>
                                          </p:stCondLst>
                                        </p:cTn>
                                        <p:tgtEl>
                                          <p:spTgt spid="3"/>
                                        </p:tgtEl>
                                        <p:attrNameLst>
                                          <p:attrName>ppt_y</p:attrName>
                                        </p:attrNameLst>
                                      </p:cBhvr>
                                      <p:tavLst>
                                        <p:tav tm="0">
                                          <p:val>
                                            <p:strVal val="#ppt_y+0.1"/>
                                          </p:val>
                                        </p:tav>
                                        <p:tav tm="100000">
                                          <p:val>
                                            <p:strVal val="#ppt_y"/>
                                          </p:val>
                                        </p:tav>
                                      </p:tavLst>
                                    </p:anim>
                                  </p:childTnLst>
                                </p:cTn>
                              </p:par>
                            </p:childTnLst>
                          </p:cTn>
                        </p:par>
                        <p:par>
                          <p:cTn id="20" fill="hold">
                            <p:stCondLst>
                              <p:cond delay="4000"/>
                            </p:stCondLst>
                            <p:childTnLst>
                              <p:par>
                                <p:cTn id="21" presetID="56" presetClass="entr" presetSubtype="0" fill="hold" grpId="0" nodeType="afterEffect">
                                  <p:stCondLst>
                                    <p:cond delay="0"/>
                                  </p:stCondLst>
                                  <p:iterate type="lt">
                                    <p:tmPct val="10000"/>
                                  </p:iterate>
                                  <p:childTnLst>
                                    <p:set>
                                      <p:cBhvr>
                                        <p:cTn id="22" dur="1" fill="hold">
                                          <p:stCondLst>
                                            <p:cond delay="0"/>
                                          </p:stCondLst>
                                        </p:cTn>
                                        <p:tgtEl>
                                          <p:spTgt spid="1026"/>
                                        </p:tgtEl>
                                        <p:attrNameLst>
                                          <p:attrName>style.visibility</p:attrName>
                                        </p:attrNameLst>
                                      </p:cBhvr>
                                      <p:to>
                                        <p:strVal val="visible"/>
                                      </p:to>
                                    </p:set>
                                    <p:anim by="(-#ppt_w*2)" calcmode="lin" valueType="num">
                                      <p:cBhvr rctx="PPT">
                                        <p:cTn id="23" dur="1000" autoRev="1" fill="hold">
                                          <p:stCondLst>
                                            <p:cond delay="0"/>
                                          </p:stCondLst>
                                        </p:cTn>
                                        <p:tgtEl>
                                          <p:spTgt spid="1026"/>
                                        </p:tgtEl>
                                        <p:attrNameLst>
                                          <p:attrName>ppt_w</p:attrName>
                                        </p:attrNameLst>
                                      </p:cBhvr>
                                    </p:anim>
                                    <p:anim by="(#ppt_w*0.50)" calcmode="lin" valueType="num">
                                      <p:cBhvr>
                                        <p:cTn id="24" dur="1000" decel="50000" autoRev="1" fill="hold">
                                          <p:stCondLst>
                                            <p:cond delay="0"/>
                                          </p:stCondLst>
                                        </p:cTn>
                                        <p:tgtEl>
                                          <p:spTgt spid="1026"/>
                                        </p:tgtEl>
                                        <p:attrNameLst>
                                          <p:attrName>ppt_x</p:attrName>
                                        </p:attrNameLst>
                                      </p:cBhvr>
                                    </p:anim>
                                    <p:anim from="(-#ppt_h/2)" to="(#ppt_y)" calcmode="lin" valueType="num">
                                      <p:cBhvr>
                                        <p:cTn id="25" dur="2000" fill="hold">
                                          <p:stCondLst>
                                            <p:cond delay="0"/>
                                          </p:stCondLst>
                                        </p:cTn>
                                        <p:tgtEl>
                                          <p:spTgt spid="1026"/>
                                        </p:tgtEl>
                                        <p:attrNameLst>
                                          <p:attrName>ppt_y</p:attrName>
                                        </p:attrNameLst>
                                      </p:cBhvr>
                                    </p:anim>
                                    <p:animRot by="21600000">
                                      <p:cBhvr>
                                        <p:cTn id="26" dur="2000" fill="hold">
                                          <p:stCondLst>
                                            <p:cond delay="0"/>
                                          </p:stCondLst>
                                        </p:cTn>
                                        <p:tgtEl>
                                          <p:spTgt spid="1026"/>
                                        </p:tgtEl>
                                        <p:attrNameLst>
                                          <p:attrName>r</p:attrName>
                                        </p:attrNameLst>
                                      </p:cBhvr>
                                    </p:animRot>
                                  </p:childTnLst>
                                </p:cTn>
                              </p:par>
                            </p:childTnLst>
                          </p:cTn>
                        </p:par>
                        <p:par>
                          <p:cTn id="27" fill="hold">
                            <p:stCondLst>
                              <p:cond delay="8800"/>
                            </p:stCondLst>
                            <p:childTnLst>
                              <p:par>
                                <p:cTn id="28" presetID="15" presetClass="entr" presetSubtype="0" fill="hold" grpId="0" nodeType="afterEffect">
                                  <p:stCondLst>
                                    <p:cond delay="0"/>
                                  </p:stCondLst>
                                  <p:childTnLst>
                                    <p:set>
                                      <p:cBhvr>
                                        <p:cTn id="29" dur="1" fill="hold">
                                          <p:stCondLst>
                                            <p:cond delay="0"/>
                                          </p:stCondLst>
                                        </p:cTn>
                                        <p:tgtEl>
                                          <p:spTgt spid="5"/>
                                        </p:tgtEl>
                                        <p:attrNameLst>
                                          <p:attrName>style.visibility</p:attrName>
                                        </p:attrNameLst>
                                      </p:cBhvr>
                                      <p:to>
                                        <p:strVal val="visible"/>
                                      </p:to>
                                    </p:set>
                                    <p:anim calcmode="lin" valueType="num">
                                      <p:cBhvr>
                                        <p:cTn id="30" dur="2000" fill="hold"/>
                                        <p:tgtEl>
                                          <p:spTgt spid="5"/>
                                        </p:tgtEl>
                                        <p:attrNameLst>
                                          <p:attrName>ppt_w</p:attrName>
                                        </p:attrNameLst>
                                      </p:cBhvr>
                                      <p:tavLst>
                                        <p:tav tm="0">
                                          <p:val>
                                            <p:fltVal val="0"/>
                                          </p:val>
                                        </p:tav>
                                        <p:tav tm="100000">
                                          <p:val>
                                            <p:strVal val="#ppt_w"/>
                                          </p:val>
                                        </p:tav>
                                      </p:tavLst>
                                    </p:anim>
                                    <p:anim calcmode="lin" valueType="num">
                                      <p:cBhvr>
                                        <p:cTn id="31" dur="2000" fill="hold"/>
                                        <p:tgtEl>
                                          <p:spTgt spid="5"/>
                                        </p:tgtEl>
                                        <p:attrNameLst>
                                          <p:attrName>ppt_h</p:attrName>
                                        </p:attrNameLst>
                                      </p:cBhvr>
                                      <p:tavLst>
                                        <p:tav tm="0">
                                          <p:val>
                                            <p:fltVal val="0"/>
                                          </p:val>
                                        </p:tav>
                                        <p:tav tm="100000">
                                          <p:val>
                                            <p:strVal val="#ppt_h"/>
                                          </p:val>
                                        </p:tav>
                                      </p:tavLst>
                                    </p:anim>
                                    <p:anim calcmode="lin" valueType="num">
                                      <p:cBhvr>
                                        <p:cTn id="32" dur="2000" fill="hold"/>
                                        <p:tgtEl>
                                          <p:spTgt spid="5"/>
                                        </p:tgtEl>
                                        <p:attrNameLst>
                                          <p:attrName>ppt_x</p:attrName>
                                        </p:attrNameLst>
                                      </p:cBhvr>
                                      <p:tavLst>
                                        <p:tav tm="0" fmla="#ppt_x+(cos(-2*pi*(1-$))*-#ppt_x-sin(-2*pi*(1-$))*(1-#ppt_y))*(1-$)">
                                          <p:val>
                                            <p:fltVal val="0"/>
                                          </p:val>
                                        </p:tav>
                                        <p:tav tm="100000">
                                          <p:val>
                                            <p:fltVal val="1"/>
                                          </p:val>
                                        </p:tav>
                                      </p:tavLst>
                                    </p:anim>
                                    <p:anim calcmode="lin" valueType="num">
                                      <p:cBhvr>
                                        <p:cTn id="33" dur="2000" fill="hold"/>
                                        <p:tgtEl>
                                          <p:spTgt spid="5"/>
                                        </p:tgtEl>
                                        <p:attrNameLst>
                                          <p:attrName>ppt_y</p:attrName>
                                        </p:attrNameLst>
                                      </p:cBhvr>
                                      <p:tavLst>
                                        <p:tav tm="0" fmla="#ppt_y+(sin(-2*pi*(1-$))*-#ppt_x+cos(-2*pi*(1-$))*(1-#ppt_y))*(1-$)">
                                          <p:val>
                                            <p:fltVal val="0"/>
                                          </p:val>
                                        </p:tav>
                                        <p:tav tm="100000">
                                          <p:val>
                                            <p:fltVal val="1"/>
                                          </p:val>
                                        </p:tav>
                                      </p:tavLst>
                                    </p:anim>
                                  </p:childTnLst>
                                </p:cTn>
                              </p:par>
                            </p:childTnLst>
                          </p:cTn>
                        </p:par>
                        <p:par>
                          <p:cTn id="34" fill="hold">
                            <p:stCondLst>
                              <p:cond delay="10800"/>
                            </p:stCondLst>
                            <p:childTnLst>
                              <p:par>
                                <p:cTn id="35" presetID="54" presetClass="entr" presetSubtype="0" accel="100000" fill="hold" grpId="0" nodeType="afterEffect">
                                  <p:stCondLst>
                                    <p:cond delay="0"/>
                                  </p:stCondLst>
                                  <p:childTnLst>
                                    <p:set>
                                      <p:cBhvr>
                                        <p:cTn id="36" dur="1" fill="hold">
                                          <p:stCondLst>
                                            <p:cond delay="0"/>
                                          </p:stCondLst>
                                        </p:cTn>
                                        <p:tgtEl>
                                          <p:spTgt spid="1029"/>
                                        </p:tgtEl>
                                        <p:attrNameLst>
                                          <p:attrName>style.visibility</p:attrName>
                                        </p:attrNameLst>
                                      </p:cBhvr>
                                      <p:to>
                                        <p:strVal val="visible"/>
                                      </p:to>
                                    </p:set>
                                    <p:anim calcmode="lin" valueType="num">
                                      <p:cBhvr>
                                        <p:cTn id="37" dur="2000" fill="hold"/>
                                        <p:tgtEl>
                                          <p:spTgt spid="1029"/>
                                        </p:tgtEl>
                                        <p:attrNameLst>
                                          <p:attrName>ppt_w</p:attrName>
                                        </p:attrNameLst>
                                      </p:cBhvr>
                                      <p:tavLst>
                                        <p:tav tm="0">
                                          <p:val>
                                            <p:strVal val="#ppt_w*0.05"/>
                                          </p:val>
                                        </p:tav>
                                        <p:tav tm="100000">
                                          <p:val>
                                            <p:strVal val="#ppt_w"/>
                                          </p:val>
                                        </p:tav>
                                      </p:tavLst>
                                    </p:anim>
                                    <p:anim calcmode="lin" valueType="num">
                                      <p:cBhvr>
                                        <p:cTn id="38" dur="2000" fill="hold"/>
                                        <p:tgtEl>
                                          <p:spTgt spid="1029"/>
                                        </p:tgtEl>
                                        <p:attrNameLst>
                                          <p:attrName>ppt_h</p:attrName>
                                        </p:attrNameLst>
                                      </p:cBhvr>
                                      <p:tavLst>
                                        <p:tav tm="0">
                                          <p:val>
                                            <p:strVal val="#ppt_h"/>
                                          </p:val>
                                        </p:tav>
                                        <p:tav tm="100000">
                                          <p:val>
                                            <p:strVal val="#ppt_h"/>
                                          </p:val>
                                        </p:tav>
                                      </p:tavLst>
                                    </p:anim>
                                    <p:anim calcmode="lin" valueType="num">
                                      <p:cBhvr>
                                        <p:cTn id="39" dur="2000" fill="hold"/>
                                        <p:tgtEl>
                                          <p:spTgt spid="1029"/>
                                        </p:tgtEl>
                                        <p:attrNameLst>
                                          <p:attrName>ppt_x</p:attrName>
                                        </p:attrNameLst>
                                      </p:cBhvr>
                                      <p:tavLst>
                                        <p:tav tm="0">
                                          <p:val>
                                            <p:strVal val="#ppt_x-.2"/>
                                          </p:val>
                                        </p:tav>
                                        <p:tav tm="100000">
                                          <p:val>
                                            <p:strVal val="#ppt_x"/>
                                          </p:val>
                                        </p:tav>
                                      </p:tavLst>
                                    </p:anim>
                                    <p:anim calcmode="lin" valueType="num">
                                      <p:cBhvr>
                                        <p:cTn id="40" dur="2000" fill="hold"/>
                                        <p:tgtEl>
                                          <p:spTgt spid="1029"/>
                                        </p:tgtEl>
                                        <p:attrNameLst>
                                          <p:attrName>ppt_y</p:attrName>
                                        </p:attrNameLst>
                                      </p:cBhvr>
                                      <p:tavLst>
                                        <p:tav tm="0">
                                          <p:val>
                                            <p:strVal val="#ppt_y"/>
                                          </p:val>
                                        </p:tav>
                                        <p:tav tm="100000">
                                          <p:val>
                                            <p:strVal val="#ppt_y"/>
                                          </p:val>
                                        </p:tav>
                                      </p:tavLst>
                                    </p:anim>
                                    <p:animEffect transition="in" filter="fade">
                                      <p:cBhvr>
                                        <p:cTn id="41" dur="2000"/>
                                        <p:tgtEl>
                                          <p:spTgt spid="10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P spid="3" grpId="0"/>
      <p:bldP spid="1026" grpId="0"/>
      <p:bldP spid="5" grpId="0"/>
      <p:bldP spid="1029"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FFFF00">
                <a:alpha val="32000"/>
              </a:srgbClr>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4" name="TextBox 3"/>
          <p:cNvSpPr txBox="1"/>
          <p:nvPr/>
        </p:nvSpPr>
        <p:spPr>
          <a:xfrm>
            <a:off x="3428992" y="571480"/>
            <a:ext cx="5286412" cy="461665"/>
          </a:xfrm>
          <a:prstGeom prst="rect">
            <a:avLst/>
          </a:prstGeom>
          <a:noFill/>
          <a:ln>
            <a:noFill/>
          </a:ln>
          <a:effectLst>
            <a:glow rad="228600">
              <a:schemeClr val="accent4">
                <a:satMod val="175000"/>
                <a:alpha val="40000"/>
              </a:schemeClr>
            </a:glow>
            <a:outerShdw blurRad="225425" dist="50800" dir="5220000" algn="ctr">
              <a:srgbClr val="000000">
                <a:alpha val="33000"/>
              </a:srgbClr>
            </a:outerShdw>
          </a:effectLst>
        </p:spPr>
        <p:txBody>
          <a:bodyPr wrap="square" rtlCol="1">
            <a:spAutoFit/>
          </a:bodyPr>
          <a:lstStyle/>
          <a:p>
            <a:r>
              <a:rPr lang="fa-IR" sz="2400" dirty="0" smtClean="0">
                <a:solidFill>
                  <a:schemeClr val="tx1">
                    <a:lumMod val="95000"/>
                    <a:lumOff val="5000"/>
                  </a:schemeClr>
                </a:solidFill>
                <a:cs typeface="2  Koodak" pitchFamily="2" charset="-78"/>
              </a:rPr>
              <a:t>تفاوت دستگاه شوک بای فازیک و مونوفازیک </a:t>
            </a:r>
            <a:endParaRPr lang="fa-IR" sz="2400" dirty="0">
              <a:solidFill>
                <a:schemeClr val="tx1">
                  <a:lumMod val="95000"/>
                  <a:lumOff val="5000"/>
                </a:schemeClr>
              </a:solidFill>
              <a:cs typeface="2  Koodak" pitchFamily="2" charset="-78"/>
            </a:endParaRPr>
          </a:p>
        </p:txBody>
      </p:sp>
      <p:sp>
        <p:nvSpPr>
          <p:cNvPr id="3074" name="Rectangle 2"/>
          <p:cNvSpPr>
            <a:spLocks noChangeArrowheads="1"/>
          </p:cNvSpPr>
          <p:nvPr/>
        </p:nvSpPr>
        <p:spPr bwMode="auto">
          <a:xfrm>
            <a:off x="285720" y="1357298"/>
            <a:ext cx="8572560" cy="46705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tab pos="457200" algn="l"/>
              </a:tabLst>
            </a:pPr>
            <a:r>
              <a:rPr kumimoji="0" lang="fa-IR" sz="2000" b="1" i="0" u="none" strike="noStrike" cap="none" normalizeH="0" baseline="0" dirty="0" smtClean="0">
                <a:ln>
                  <a:noFill/>
                </a:ln>
                <a:solidFill>
                  <a:srgbClr val="002060"/>
                </a:solidFill>
                <a:effectLst/>
                <a:latin typeface="Times New Roman" pitchFamily="18" charset="0"/>
                <a:ea typeface="Times New Roman" pitchFamily="18" charset="0"/>
                <a:cs typeface="2  Koodak" pitchFamily="2" charset="-78"/>
              </a:rPr>
              <a:t>از سال 2000 میلادی به بعد استفاده از دفیبریلاتور‌های بای‌فازیک رواج پیدا کرده است. دستگاه‌های الکتروشوک، انرژی الکتریکی با ولتاژ بالا را در مدت چند هزارم ثانیه تخلیه نموده و باعث دپولاریزاسیون و رپولاریزاسیون تمامی سلولهای قلبی بطور همزمان می گردند، بدین وسیله گره سینوسی _ دهلیزی فرصت می یابد که مجدداً رهبری را ( در خلال رپولاریزاسیون) بدست بگیرد. برای اینکه دفیبریلاتور موفقیت‌آمیز باشد باید جریان الکتریسته به مقدار کافی تمام عضله قلب را تحریک نماید. در هنگام شوک دادن جریان الکتریکی از طریق پدال ها وارد قلب شده و از میان آن عبور می‌کند. در دستگاه ‌های منوفازیک جریان الکتریسته بین الکترودها فقط در یک مسیر جریان می‌یابد، در حالی که در دستگاه های بای‌فازیک جریان الکتریکی ابتدا در یک مسیر جریان می‌یابد سپس به سمت دیگر برمی‌گردد و در حقیقت جریان الکتریسته به صورت دو طرفه در طی دو فاز بین پدال ها به جریان در می‌آید</a:t>
            </a:r>
            <a:r>
              <a:rPr kumimoji="0" lang="en-US" sz="2000" b="1" i="0" u="none" strike="noStrike" cap="none" normalizeH="0" baseline="0" dirty="0" smtClean="0">
                <a:ln>
                  <a:noFill/>
                </a:ln>
                <a:solidFill>
                  <a:srgbClr val="002060"/>
                </a:solidFill>
                <a:effectLst/>
                <a:latin typeface="Times New Roman" pitchFamily="18" charset="0"/>
                <a:ea typeface="Times New Roman" pitchFamily="18" charset="0"/>
                <a:cs typeface="2  Koodak" pitchFamily="2" charset="-78"/>
              </a:rPr>
              <a:t>. </a:t>
            </a:r>
            <a:endParaRPr kumimoji="0" lang="en-US" sz="3200" b="0" i="0" u="none" strike="noStrike" cap="none" normalizeH="0" baseline="0" dirty="0" smtClean="0">
              <a:ln>
                <a:noFill/>
              </a:ln>
              <a:solidFill>
                <a:srgbClr val="002060"/>
              </a:solidFill>
              <a:effectLst/>
              <a:latin typeface="Arial" pitchFamily="34" charset="0"/>
              <a:cs typeface="2  Koodak" pitchFamily="2" charset="-78"/>
            </a:endParaRPr>
          </a:p>
        </p:txBody>
      </p:sp>
    </p:spTree>
  </p:cSld>
  <p:clrMapOvr>
    <a:masterClrMapping/>
  </p:clrMapOvr>
  <p:transition spd="slow">
    <p:strips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edge">
                                      <p:cBhvr>
                                        <p:cTn id="7" dur="2000"/>
                                        <p:tgtEl>
                                          <p:spTgt spid="4"/>
                                        </p:tgtEl>
                                      </p:cBhvr>
                                    </p:animEffect>
                                  </p:childTnLst>
                                </p:cTn>
                              </p:par>
                            </p:childTnLst>
                          </p:cTn>
                        </p:par>
                        <p:par>
                          <p:cTn id="8" fill="hold">
                            <p:stCondLst>
                              <p:cond delay="2000"/>
                            </p:stCondLst>
                            <p:childTnLst>
                              <p:par>
                                <p:cTn id="9" presetID="34" presetClass="entr" presetSubtype="0" fill="hold" grpId="0" nodeType="afterEffect">
                                  <p:stCondLst>
                                    <p:cond delay="0"/>
                                  </p:stCondLst>
                                  <p:childTnLst>
                                    <p:set>
                                      <p:cBhvr>
                                        <p:cTn id="10" dur="1" fill="hold">
                                          <p:stCondLst>
                                            <p:cond delay="0"/>
                                          </p:stCondLst>
                                        </p:cTn>
                                        <p:tgtEl>
                                          <p:spTgt spid="3074"/>
                                        </p:tgtEl>
                                        <p:attrNameLst>
                                          <p:attrName>style.visibility</p:attrName>
                                        </p:attrNameLst>
                                      </p:cBhvr>
                                      <p:to>
                                        <p:strVal val="visible"/>
                                      </p:to>
                                    </p:set>
                                    <p:anim from="(-#ppt_w/2)" to="(#ppt_x)" calcmode="lin" valueType="num">
                                      <p:cBhvr>
                                        <p:cTn id="11" dur="1200" fill="hold">
                                          <p:stCondLst>
                                            <p:cond delay="0"/>
                                          </p:stCondLst>
                                        </p:cTn>
                                        <p:tgtEl>
                                          <p:spTgt spid="3074"/>
                                        </p:tgtEl>
                                        <p:attrNameLst>
                                          <p:attrName>ppt_x</p:attrName>
                                        </p:attrNameLst>
                                      </p:cBhvr>
                                    </p:anim>
                                    <p:anim from="0" to="-1.0" calcmode="lin" valueType="num">
                                      <p:cBhvr>
                                        <p:cTn id="12" dur="400" decel="50000" autoRev="1" fill="hold">
                                          <p:stCondLst>
                                            <p:cond delay="1200"/>
                                          </p:stCondLst>
                                        </p:cTn>
                                        <p:tgtEl>
                                          <p:spTgt spid="3074"/>
                                        </p:tgtEl>
                                        <p:attrNameLst>
                                          <p:attrName>xshear</p:attrName>
                                        </p:attrNameLst>
                                      </p:cBhvr>
                                    </p:anim>
                                    <p:animScale>
                                      <p:cBhvr>
                                        <p:cTn id="13" dur="400" decel="100000" autoRev="1" fill="hold">
                                          <p:stCondLst>
                                            <p:cond delay="1200"/>
                                          </p:stCondLst>
                                        </p:cTn>
                                        <p:tgtEl>
                                          <p:spTgt spid="3074"/>
                                        </p:tgtEl>
                                      </p:cBhvr>
                                      <p:from x="100000" y="100000"/>
                                      <p:to x="80000" y="100000"/>
                                    </p:animScale>
                                    <p:anim by="(#ppt_h/3+#ppt_w*0.1)" calcmode="lin" valueType="num">
                                      <p:cBhvr additive="sum">
                                        <p:cTn id="14" dur="400" decel="100000" autoRev="1" fill="hold">
                                          <p:stCondLst>
                                            <p:cond delay="1200"/>
                                          </p:stCondLst>
                                        </p:cTn>
                                        <p:tgtEl>
                                          <p:spTgt spid="3074"/>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07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rgbClr val="7030A0">
                <a:alpha val="45000"/>
              </a:srgbClr>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285720" y="642918"/>
            <a:ext cx="857256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pPr>
            <a:r>
              <a:rPr kumimoji="0" lang="fa-IR" sz="2400" b="1" i="0" u="none" strike="noStrike" cap="none" normalizeH="0" baseline="0" dirty="0" smtClean="0">
                <a:ln>
                  <a:noFill/>
                </a:ln>
                <a:effectLst/>
                <a:latin typeface="Times New Roman" pitchFamily="18" charset="0"/>
                <a:ea typeface="Times New Roman" pitchFamily="18" charset="0"/>
                <a:cs typeface="2  Koodak" pitchFamily="2" charset="-78"/>
              </a:rPr>
              <a:t>میزان اثر بخشی دستگاه ‌های منوفازیک به مقدار انرژی آن بستگی دارد. دستگاه های بای‌فازیک با مقدار انرژی کمتر ( نسبت به منوفازیک ) دارای اثر بخشی بیشتر می‌باشند. در مقایسه با الکتروشوک های منوفازیک، در این دستگاه ‌ها با کاهش انرژی تا حد 50 % ، همان اثرات درمانی یا بیشتر از آن نیز کسب می‌شود. نتایج تحقیقات نشان داد‌ه‌اند که میزان انرژی بالا در حین شوک دادن، ممکن است باعث آسیب سلولهای قلب شود. با توجه به اینکه میزان انرژی مورد نیاز در دفیبریلاتور‌های بای‌فازیک کمتر از منوفازیک می‌باشد، بنابراین خطر صدمه به سلولهای قلبی و اختلال عملکرد قلبی بعد از احیاء کاهش می یابد و در نتیجه باعث افزایش امید به زندگی بیماران می شود</a:t>
            </a:r>
            <a:r>
              <a:rPr kumimoji="0" lang="en-US" sz="2400" b="1" i="0" u="none" strike="noStrike" cap="none" normalizeH="0" baseline="0" dirty="0" smtClean="0">
                <a:ln>
                  <a:noFill/>
                </a:ln>
                <a:effectLst/>
                <a:latin typeface="Times New Roman" pitchFamily="18" charset="0"/>
                <a:ea typeface="Times New Roman" pitchFamily="18" charset="0"/>
                <a:cs typeface="2  Koodak" pitchFamily="2" charset="-78"/>
              </a:rPr>
              <a:t> .</a:t>
            </a:r>
            <a:endParaRPr kumimoji="0" lang="en-US" sz="3600" b="0" i="0" u="none" strike="noStrike" cap="none" normalizeH="0" baseline="0" dirty="0" smtClean="0">
              <a:ln>
                <a:noFill/>
              </a:ln>
              <a:effectLst/>
              <a:latin typeface="Arial" pitchFamily="34" charset="0"/>
              <a:cs typeface="2  Koodak"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afterEffect">
                                  <p:stCondLst>
                                    <p:cond delay="0"/>
                                  </p:stCondLst>
                                  <p:childTnLst>
                                    <p:set>
                                      <p:cBhvr>
                                        <p:cTn id="6" dur="1" fill="hold">
                                          <p:stCondLst>
                                            <p:cond delay="0"/>
                                          </p:stCondLst>
                                        </p:cTn>
                                        <p:tgtEl>
                                          <p:spTgt spid="2049"/>
                                        </p:tgtEl>
                                        <p:attrNameLst>
                                          <p:attrName>style.visibility</p:attrName>
                                        </p:attrNameLst>
                                      </p:cBhvr>
                                      <p:to>
                                        <p:strVal val="visible"/>
                                      </p:to>
                                    </p:set>
                                    <p:anim calcmode="lin" valueType="num">
                                      <p:cBhvr>
                                        <p:cTn id="7" dur="2000" fill="hold"/>
                                        <p:tgtEl>
                                          <p:spTgt spid="2049"/>
                                        </p:tgtEl>
                                        <p:attrNameLst>
                                          <p:attrName>ppt_h</p:attrName>
                                        </p:attrNameLst>
                                      </p:cBhvr>
                                      <p:tavLst>
                                        <p:tav tm="0">
                                          <p:val>
                                            <p:strVal val="#ppt_h/20"/>
                                          </p:val>
                                        </p:tav>
                                        <p:tav tm="50000">
                                          <p:val>
                                            <p:strVal val="#ppt_h/20"/>
                                          </p:val>
                                        </p:tav>
                                        <p:tav tm="100000">
                                          <p:val>
                                            <p:strVal val="#ppt_h"/>
                                          </p:val>
                                        </p:tav>
                                      </p:tavLst>
                                    </p:anim>
                                    <p:anim calcmode="lin" valueType="num">
                                      <p:cBhvr>
                                        <p:cTn id="8" dur="2000" fill="hold"/>
                                        <p:tgtEl>
                                          <p:spTgt spid="2049"/>
                                        </p:tgtEl>
                                        <p:attrNameLst>
                                          <p:attrName>ppt_w</p:attrName>
                                        </p:attrNameLst>
                                      </p:cBhvr>
                                      <p:tavLst>
                                        <p:tav tm="0">
                                          <p:val>
                                            <p:strVal val="#ppt_w+.3"/>
                                          </p:val>
                                        </p:tav>
                                        <p:tav tm="50000">
                                          <p:val>
                                            <p:strVal val="#ppt_w+.3"/>
                                          </p:val>
                                        </p:tav>
                                        <p:tav tm="100000">
                                          <p:val>
                                            <p:strVal val="#ppt_w"/>
                                          </p:val>
                                        </p:tav>
                                      </p:tavLst>
                                    </p:anim>
                                    <p:anim calcmode="lin" valueType="num">
                                      <p:cBhvr>
                                        <p:cTn id="9" dur="2000" fill="hold"/>
                                        <p:tgtEl>
                                          <p:spTgt spid="2049"/>
                                        </p:tgtEl>
                                        <p:attrNameLst>
                                          <p:attrName>ppt_x</p:attrName>
                                        </p:attrNameLst>
                                      </p:cBhvr>
                                      <p:tavLst>
                                        <p:tav tm="0">
                                          <p:val>
                                            <p:strVal val="#ppt_x-.3"/>
                                          </p:val>
                                        </p:tav>
                                        <p:tav tm="50000">
                                          <p:val>
                                            <p:strVal val="#ppt_x"/>
                                          </p:val>
                                        </p:tav>
                                        <p:tav tm="100000">
                                          <p:val>
                                            <p:strVal val="#ppt_x"/>
                                          </p:val>
                                        </p:tav>
                                      </p:tavLst>
                                    </p:anim>
                                    <p:anim calcmode="lin" valueType="num">
                                      <p:cBhvr>
                                        <p:cTn id="10" dur="2000" fill="hold"/>
                                        <p:tgtEl>
                                          <p:spTgt spid="20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chemeClr val="accent2">
                <a:alpha val="67000"/>
              </a:schemeClr>
            </a:gs>
            <a:gs pos="50000">
              <a:srgbClr val="9CB86E"/>
            </a:gs>
            <a:gs pos="100000">
              <a:srgbClr val="156B13"/>
            </a:gs>
          </a:gsLst>
          <a:lin ang="5400000" scaled="0"/>
          <a:tileRect/>
        </a:grad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58" y="714356"/>
            <a:ext cx="8572528"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tab pos="457200" algn="l"/>
              </a:tabLst>
            </a:pPr>
            <a:r>
              <a:rPr kumimoji="0" lang="fa-IR" sz="2400" b="1" i="0" u="none" strike="noStrike" cap="none" normalizeH="0" baseline="0" dirty="0" smtClean="0">
                <a:ln>
                  <a:noFill/>
                </a:ln>
                <a:solidFill>
                  <a:srgbClr val="002060"/>
                </a:solidFill>
                <a:latin typeface="Times New Roman" pitchFamily="18" charset="0"/>
                <a:ea typeface="Times New Roman" pitchFamily="18" charset="0"/>
                <a:cs typeface="2  Koodak" pitchFamily="2" charset="-78"/>
              </a:rPr>
              <a:t>همچنین تحقیقات نشان داده اند که، دفبیریلاتورهای منوفازیک در افرادی که دارای مقاومت بالا در عرض قفسه سینه ( بعلت مواردی مانند وجود مو در قفسه سینه ، بزرگ بودن قفسه سینه، تماس ضعیف پدال‌ها با قفسه سینه و پوست خشک ) </a:t>
            </a:r>
            <a:r>
              <a:rPr kumimoji="0" lang="fa-IR" sz="2400" b="1" i="0" u="none" strike="noStrike" cap="none" normalizeH="0" baseline="0" dirty="0" smtClean="0">
                <a:ln>
                  <a:noFill/>
                </a:ln>
                <a:solidFill>
                  <a:srgbClr val="002060"/>
                </a:solidFill>
                <a:effectLst/>
                <a:latin typeface="Times New Roman" pitchFamily="18" charset="0"/>
                <a:ea typeface="Times New Roman" pitchFamily="18" charset="0"/>
                <a:cs typeface="2  Koodak" pitchFamily="2" charset="-78"/>
              </a:rPr>
              <a:t>می‌باشند ممکن است اثر بخشی کافی نداشته باشد. اگر مقاومت خیلی بالا باشد ممکن است جریان الکتریسته کافی به قلب نرسد و در نتیجه دفیبریلاسیون موفقیت‌آمیز نباشد. بعضی از انواع دفیبریلاتورهای بای‌فازیک به گونه ای طراحی شده‌اند که در تمامی افراد با مقاومت‌های مختلف، قادرند مقدار انرژی یکسان را به عضله قلب برسانند، به عبارتی در صورت استفاده از این نوع دفیبریلاتورها ، میزان مقاومت قفسه سینه تأثیری در رسیدن انرژی الکتریکی به عضله قلب ندارد</a:t>
            </a:r>
            <a:r>
              <a:rPr kumimoji="0" lang="en-US" sz="2400" b="1" i="0" u="none" strike="noStrike" cap="none" normalizeH="0" baseline="0" dirty="0" smtClean="0">
                <a:ln>
                  <a:noFill/>
                </a:ln>
                <a:solidFill>
                  <a:srgbClr val="002060"/>
                </a:solidFill>
                <a:effectLst/>
                <a:latin typeface="Times New Roman" pitchFamily="18" charset="0"/>
                <a:ea typeface="Times New Roman" pitchFamily="18" charset="0"/>
                <a:cs typeface="2  Koodak" pitchFamily="2" charset="-78"/>
              </a:rPr>
              <a:t>. </a:t>
            </a:r>
            <a:endParaRPr kumimoji="0" lang="en-US" sz="3600" b="0" i="0" u="none" strike="noStrike" cap="none" normalizeH="0" baseline="0" dirty="0" smtClean="0">
              <a:ln>
                <a:noFill/>
              </a:ln>
              <a:solidFill>
                <a:srgbClr val="002060"/>
              </a:solidFill>
              <a:effectLst/>
              <a:latin typeface="Arial" pitchFamily="34" charset="0"/>
              <a:cs typeface="2  Koodak" pitchFamily="2" charset="-78"/>
            </a:endParaRPr>
          </a:p>
        </p:txBody>
      </p:sp>
    </p:spTree>
  </p:cSld>
  <p:clrMapOvr>
    <a:masterClrMapping/>
  </p:clrMapOvr>
  <p:transition spd="slow">
    <p:split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ntr" presetSubtype="0" fill="hold" grpId="0" nodeType="after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fade">
                                      <p:cBhvr>
                                        <p:cTn id="7" dur="2000"/>
                                        <p:tgtEl>
                                          <p:spTgt spid="1025"/>
                                        </p:tgtEl>
                                      </p:cBhvr>
                                    </p:animEffect>
                                    <p:anim calcmode="lin" valueType="num">
                                      <p:cBhvr>
                                        <p:cTn id="8" dur="2000" fill="hold"/>
                                        <p:tgtEl>
                                          <p:spTgt spid="1025"/>
                                        </p:tgtEl>
                                        <p:attrNameLst>
                                          <p:attrName>style.rotation</p:attrName>
                                        </p:attrNameLst>
                                      </p:cBhvr>
                                      <p:tavLst>
                                        <p:tav tm="0">
                                          <p:val>
                                            <p:fltVal val="720"/>
                                          </p:val>
                                        </p:tav>
                                        <p:tav tm="100000">
                                          <p:val>
                                            <p:fltVal val="0"/>
                                          </p:val>
                                        </p:tav>
                                      </p:tavLst>
                                    </p:anim>
                                    <p:anim calcmode="lin" valueType="num">
                                      <p:cBhvr>
                                        <p:cTn id="9" dur="2000" fill="hold"/>
                                        <p:tgtEl>
                                          <p:spTgt spid="1025"/>
                                        </p:tgtEl>
                                        <p:attrNameLst>
                                          <p:attrName>ppt_h</p:attrName>
                                        </p:attrNameLst>
                                      </p:cBhvr>
                                      <p:tavLst>
                                        <p:tav tm="0">
                                          <p:val>
                                            <p:fltVal val="0"/>
                                          </p:val>
                                        </p:tav>
                                        <p:tav tm="100000">
                                          <p:val>
                                            <p:strVal val="#ppt_h"/>
                                          </p:val>
                                        </p:tav>
                                      </p:tavLst>
                                    </p:anim>
                                    <p:anim calcmode="lin" valueType="num">
                                      <p:cBhvr>
                                        <p:cTn id="10" dur="2000" fill="hold"/>
                                        <p:tgtEl>
                                          <p:spTgt spid="1025"/>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4">
            <a:lumMod val="60000"/>
            <a:lumOff val="40000"/>
            <a:alpha val="71000"/>
          </a:schemeClr>
        </a:solidFill>
        <a:effectLst/>
      </p:bgPr>
    </p:bg>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2428860" y="428604"/>
            <a:ext cx="642938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chemeClr val="tx1">
                    <a:lumMod val="95000"/>
                    <a:lumOff val="5000"/>
                  </a:schemeClr>
                </a:solidFill>
                <a:effectLst/>
                <a:latin typeface="Times New Roman" pitchFamily="18" charset="0"/>
                <a:ea typeface="Times New Roman" pitchFamily="18" charset="0"/>
                <a:cs typeface="Times New Roman" pitchFamily="18" charset="0"/>
              </a:rPr>
              <a:t>    </a:t>
            </a:r>
            <a:endParaRPr kumimoji="0" lang="fa-IR" sz="3600" b="0" i="0" u="none" strike="noStrike" cap="none" normalizeH="0" baseline="0" dirty="0" smtClean="0">
              <a:ln>
                <a:noFill/>
              </a:ln>
              <a:solidFill>
                <a:schemeClr val="tx1">
                  <a:lumMod val="95000"/>
                  <a:lumOff val="5000"/>
                </a:schemeClr>
              </a:solidFill>
              <a:effectLst/>
              <a:latin typeface="Arial" pitchFamily="34" charset="0"/>
              <a:cs typeface="Arial" pitchFamily="34" charset="0"/>
            </a:endParaRPr>
          </a:p>
        </p:txBody>
      </p:sp>
      <p:sp>
        <p:nvSpPr>
          <p:cNvPr id="30722" name="Rectangle 2"/>
          <p:cNvSpPr>
            <a:spLocks noChangeArrowheads="1"/>
          </p:cNvSpPr>
          <p:nvPr/>
        </p:nvSpPr>
        <p:spPr bwMode="auto">
          <a:xfrm>
            <a:off x="1428728" y="500042"/>
            <a:ext cx="7500926"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spcBef>
                <a:spcPct val="0"/>
              </a:spcBef>
              <a:spcAft>
                <a:spcPct val="0"/>
              </a:spcAft>
              <a:buClrTx/>
              <a:buSzTx/>
              <a:buFontTx/>
              <a:buNone/>
              <a:tabLst/>
            </a:pPr>
            <a:r>
              <a:rPr kumimoji="0" lang="fa-IR" sz="2400" b="1" i="0" u="none" strike="noStrike" cap="none" normalizeH="0" baseline="0" dirty="0" smtClean="0">
                <a:ln>
                  <a:noFill/>
                </a:ln>
                <a:solidFill>
                  <a:srgbClr val="C00000"/>
                </a:solidFill>
                <a:effectLst/>
                <a:latin typeface="Times New Roman" pitchFamily="18" charset="0"/>
                <a:ea typeface="Times New Roman" pitchFamily="18" charset="0"/>
                <a:cs typeface="2  Koodak" pitchFamily="2" charset="-78"/>
              </a:rPr>
              <a:t>دستگاه های بای‌فازیک خود شامل دو نوع می‌باشند</a:t>
            </a:r>
            <a:r>
              <a:rPr kumimoji="0" lang="fa-IR" sz="2800" b="0" i="0" u="none" strike="noStrike" cap="none" normalizeH="0" baseline="0" dirty="0" smtClean="0">
                <a:ln>
                  <a:noFill/>
                </a:ln>
                <a:solidFill>
                  <a:srgbClr val="C00000"/>
                </a:solidFill>
                <a:effectLst/>
                <a:latin typeface="Times New Roman" pitchFamily="18" charset="0"/>
                <a:ea typeface="Times New Roman" pitchFamily="18" charset="0"/>
                <a:cs typeface="2  Koodak" pitchFamily="2" charset="-78"/>
              </a:rPr>
              <a:t>:</a:t>
            </a:r>
            <a:endParaRPr kumimoji="0" lang="fa-IR" sz="4000" b="0" i="0" u="none" strike="noStrike" cap="none" normalizeH="0" baseline="0" dirty="0" smtClean="0">
              <a:ln>
                <a:noFill/>
              </a:ln>
              <a:solidFill>
                <a:srgbClr val="C00000"/>
              </a:solidFill>
              <a:effectLst/>
              <a:latin typeface="Arial" pitchFamily="34" charset="0"/>
              <a:cs typeface="2  Koodak" pitchFamily="2" charset="-78"/>
            </a:endParaRPr>
          </a:p>
        </p:txBody>
      </p:sp>
      <p:sp>
        <p:nvSpPr>
          <p:cNvPr id="30723" name="Rectangle 3"/>
          <p:cNvSpPr>
            <a:spLocks noChangeArrowheads="1"/>
          </p:cNvSpPr>
          <p:nvPr/>
        </p:nvSpPr>
        <p:spPr bwMode="auto">
          <a:xfrm>
            <a:off x="357158" y="1227548"/>
            <a:ext cx="8572496"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50000"/>
              </a:lnSpc>
              <a:spcBef>
                <a:spcPct val="0"/>
              </a:spcBef>
              <a:spcAft>
                <a:spcPct val="0"/>
              </a:spcAft>
              <a:buClrTx/>
              <a:buSzTx/>
              <a:buFontTx/>
              <a:buNone/>
              <a:tabLst/>
            </a:pPr>
            <a:r>
              <a:rPr lang="en-US" b="1" dirty="0" smtClean="0">
                <a:latin typeface="Times New Roman" pitchFamily="18" charset="0"/>
                <a:ea typeface="Times New Roman" pitchFamily="18" charset="0"/>
                <a:cs typeface="2  Koodak" pitchFamily="2" charset="-78"/>
              </a:rPr>
              <a:t>.</a:t>
            </a: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2  Koodak" pitchFamily="2" charset="-78"/>
              </a:rPr>
              <a:t> 1</a:t>
            </a:r>
            <a:r>
              <a:rPr kumimoji="0" lang="fa-IR" b="1" i="0" u="none" strike="noStrike" cap="none" normalizeH="0" baseline="0" dirty="0" smtClean="0">
                <a:ln>
                  <a:noFill/>
                </a:ln>
                <a:solidFill>
                  <a:schemeClr val="tx1"/>
                </a:solidFill>
                <a:effectLst/>
                <a:latin typeface="Times New Roman" pitchFamily="18" charset="0"/>
                <a:ea typeface="Times New Roman" pitchFamily="18" charset="0"/>
                <a:cs typeface="2  Koodak" pitchFamily="2" charset="-78"/>
              </a:rPr>
              <a:t>دستگاه ‌های با موج الکتریکی شاخه ای : این دستگاه‌ها نسل اول دفیبریلاتورهای بای‌فازیک می باشند که برای بیماران با مقاومت پائین در عرض قفسه سینه طراحی شده‌اند و در بیمارانی که دارای مقاومت بالا در قفسه سینه می‌باشند، شکل موج الکتریکی تغییر می کند. در این دستگاه ها همانند دستگاه های منوفازیک ، حداکثر مقدار انرژی 360 ژول می‌باشد</a:t>
            </a: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2  Koodak" pitchFamily="2" charset="-78"/>
              </a:rPr>
              <a:t>.</a:t>
            </a:r>
            <a:endParaRPr kumimoji="0" lang="en-US" sz="28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30724" name="Rectangle 4"/>
          <p:cNvSpPr>
            <a:spLocks noChangeArrowheads="1"/>
          </p:cNvSpPr>
          <p:nvPr/>
        </p:nvSpPr>
        <p:spPr bwMode="auto">
          <a:xfrm>
            <a:off x="500034" y="3214686"/>
            <a:ext cx="8429620" cy="25506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50000"/>
              </a:lnSpc>
              <a:spcBef>
                <a:spcPct val="0"/>
              </a:spcBef>
              <a:spcAft>
                <a:spcPct val="0"/>
              </a:spcAft>
              <a:buClrTx/>
              <a:buSzTx/>
              <a:buFontTx/>
              <a:buNone/>
              <a:tabLst/>
            </a:pPr>
            <a:r>
              <a:rPr lang="en-US" b="1" dirty="0" smtClean="0">
                <a:latin typeface="Times New Roman" pitchFamily="18" charset="0"/>
                <a:ea typeface="Times New Roman" pitchFamily="18" charset="0"/>
                <a:cs typeface="2  Koodak" pitchFamily="2" charset="-78"/>
              </a:rPr>
              <a:t>2</a:t>
            </a:r>
            <a:r>
              <a:rPr lang="fa-IR" b="1" dirty="0" smtClean="0">
                <a:latin typeface="Times New Roman" pitchFamily="18" charset="0"/>
                <a:ea typeface="Times New Roman" pitchFamily="18" charset="0"/>
                <a:cs typeface="2  Koodak" pitchFamily="2" charset="-78"/>
              </a:rPr>
              <a:t>.</a:t>
            </a:r>
            <a:r>
              <a:rPr kumimoji="0" lang="fa-IR" b="1" i="0" u="none" strike="noStrike" cap="none" normalizeH="0" baseline="0" dirty="0" smtClean="0">
                <a:ln>
                  <a:noFill/>
                </a:ln>
                <a:solidFill>
                  <a:schemeClr val="tx1"/>
                </a:solidFill>
                <a:effectLst/>
                <a:latin typeface="Times New Roman" pitchFamily="18" charset="0"/>
                <a:ea typeface="Times New Roman" pitchFamily="18" charset="0"/>
                <a:cs typeface="2  Koodak" pitchFamily="2" charset="-78"/>
              </a:rPr>
              <a:t>دستگاه های با موج الکتریکی مستقیم : این دستگاه‌ها نسل دوم دستگاه های بای‌فازیک می‌باشند. در این دفیبریلاتورها در صورت وجود مقاومت بالا در عرض قفسه سینه هیچ گونه تغییری در شکل موج الکتریکی ایجاد نمی‌شود و مدت زمان جریان الکتریکی ثابت می‌باشد.در این نوع دستگاه ها حداکثر سطح انرژی 200 ژول می‌باشد و به طور کلی سطوح انرژی در این الکتروشوکها شامل 200، 150، 120، 100، 75، 50، 30، 20، 15، 10، 9، 8، 7، 6، 5، 4، 3، 2، 1 ژول می‌باشد. توجه داشته باشید که دستگاه های مدل " زولا " دارای نوع منوفازیک هم می باشند که علاوه بر مقادیر فوق دارای سطوح انرژی 300 و 360 ژول هم می باشند</a:t>
            </a:r>
            <a:r>
              <a:rPr kumimoji="0" lang="en-US" b="1" i="0" u="none" strike="noStrike" cap="none" normalizeH="0" baseline="0" dirty="0" smtClean="0">
                <a:ln>
                  <a:noFill/>
                </a:ln>
                <a:solidFill>
                  <a:schemeClr val="tx1"/>
                </a:solidFill>
                <a:effectLst/>
                <a:latin typeface="Times New Roman" pitchFamily="18" charset="0"/>
                <a:ea typeface="Times New Roman" pitchFamily="18" charset="0"/>
                <a:cs typeface="2  Koodak" pitchFamily="2" charset="-78"/>
              </a:rPr>
              <a:t>.</a:t>
            </a:r>
            <a:endParaRPr kumimoji="0" lang="en-US" sz="2800" b="0" i="0" u="none" strike="noStrike" cap="none" normalizeH="0" baseline="0" dirty="0" smtClean="0">
              <a:ln>
                <a:noFill/>
              </a:ln>
              <a:solidFill>
                <a:schemeClr val="tx1"/>
              </a:solidFill>
              <a:effectLst/>
              <a:latin typeface="Arial" pitchFamily="34" charset="0"/>
              <a:cs typeface="2  Koodak" pitchFamily="2" charset="-78"/>
            </a:endParaRPr>
          </a:p>
        </p:txBody>
      </p:sp>
    </p:spTree>
  </p:cSld>
  <p:clrMapOvr>
    <a:masterClrMapping/>
  </p:clrMapOvr>
  <p:transition spd="slow">
    <p:newsflash/>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4" presetClass="entr" presetSubtype="0" fill="hold" nodeType="afterEffect">
                                  <p:stCondLst>
                                    <p:cond delay="0"/>
                                  </p:stCondLst>
                                  <p:childTnLst>
                                    <p:set>
                                      <p:cBhvr>
                                        <p:cTn id="6" dur="1" fill="hold">
                                          <p:stCondLst>
                                            <p:cond delay="0"/>
                                          </p:stCondLst>
                                        </p:cTn>
                                        <p:tgtEl>
                                          <p:spTgt spid="30722">
                                            <p:txEl>
                                              <p:pRg st="0" end="0"/>
                                            </p:txEl>
                                          </p:spTgt>
                                        </p:tgtEl>
                                        <p:attrNameLst>
                                          <p:attrName>style.visibility</p:attrName>
                                        </p:attrNameLst>
                                      </p:cBhvr>
                                      <p:to>
                                        <p:strVal val="visible"/>
                                      </p:to>
                                    </p:set>
                                    <p:anim from="(-#ppt_w/2)" to="(#ppt_x)" calcmode="lin" valueType="num">
                                      <p:cBhvr>
                                        <p:cTn id="7" dur="1200" fill="hold">
                                          <p:stCondLst>
                                            <p:cond delay="0"/>
                                          </p:stCondLst>
                                        </p:cTn>
                                        <p:tgtEl>
                                          <p:spTgt spid="30722">
                                            <p:txEl>
                                              <p:pRg st="0" end="0"/>
                                            </p:txEl>
                                          </p:spTgt>
                                        </p:tgtEl>
                                        <p:attrNameLst>
                                          <p:attrName>ppt_x</p:attrName>
                                        </p:attrNameLst>
                                      </p:cBhvr>
                                    </p:anim>
                                    <p:anim from="0" to="-1.0" calcmode="lin" valueType="num">
                                      <p:cBhvr>
                                        <p:cTn id="8" dur="400" decel="50000" autoRev="1" fill="hold">
                                          <p:stCondLst>
                                            <p:cond delay="1200"/>
                                          </p:stCondLst>
                                        </p:cTn>
                                        <p:tgtEl>
                                          <p:spTgt spid="30722">
                                            <p:txEl>
                                              <p:pRg st="0" end="0"/>
                                            </p:txEl>
                                          </p:spTgt>
                                        </p:tgtEl>
                                        <p:attrNameLst>
                                          <p:attrName>xshear</p:attrName>
                                        </p:attrNameLst>
                                      </p:cBhvr>
                                    </p:anim>
                                    <p:animScale>
                                      <p:cBhvr>
                                        <p:cTn id="9" dur="400" decel="100000" autoRev="1" fill="hold">
                                          <p:stCondLst>
                                            <p:cond delay="1200"/>
                                          </p:stCondLst>
                                        </p:cTn>
                                        <p:tgtEl>
                                          <p:spTgt spid="30722">
                                            <p:txEl>
                                              <p:pRg st="0" end="0"/>
                                            </p:txEl>
                                          </p:spTgt>
                                        </p:tgtEl>
                                      </p:cBhvr>
                                      <p:from x="100000" y="100000"/>
                                      <p:to x="80000" y="100000"/>
                                    </p:animScale>
                                    <p:anim by="(#ppt_h/3+#ppt_w*0.1)" calcmode="lin" valueType="num">
                                      <p:cBhvr additive="sum">
                                        <p:cTn id="10" dur="400" decel="100000" autoRev="1" fill="hold">
                                          <p:stCondLst>
                                            <p:cond delay="1200"/>
                                          </p:stCondLst>
                                        </p:cTn>
                                        <p:tgtEl>
                                          <p:spTgt spid="30722">
                                            <p:txEl>
                                              <p:pRg st="0" end="0"/>
                                            </p:txEl>
                                          </p:spTgt>
                                        </p:tgtEl>
                                        <p:attrNameLst>
                                          <p:attrName>ppt_x</p:attrName>
                                        </p:attrNameLst>
                                      </p:cBhvr>
                                    </p:anim>
                                  </p:childTnLst>
                                </p:cTn>
                              </p:par>
                            </p:childTnLst>
                          </p:cTn>
                        </p:par>
                        <p:par>
                          <p:cTn id="11" fill="hold">
                            <p:stCondLst>
                              <p:cond delay="2000"/>
                            </p:stCondLst>
                            <p:childTnLst>
                              <p:par>
                                <p:cTn id="12" presetID="35" presetClass="entr" presetSubtype="0" fill="hold" grpId="0" nodeType="afterEffect">
                                  <p:stCondLst>
                                    <p:cond delay="0"/>
                                  </p:stCondLst>
                                  <p:childTnLst>
                                    <p:set>
                                      <p:cBhvr>
                                        <p:cTn id="13" dur="1" fill="hold">
                                          <p:stCondLst>
                                            <p:cond delay="0"/>
                                          </p:stCondLst>
                                        </p:cTn>
                                        <p:tgtEl>
                                          <p:spTgt spid="30723"/>
                                        </p:tgtEl>
                                        <p:attrNameLst>
                                          <p:attrName>style.visibility</p:attrName>
                                        </p:attrNameLst>
                                      </p:cBhvr>
                                      <p:to>
                                        <p:strVal val="visible"/>
                                      </p:to>
                                    </p:set>
                                    <p:animEffect transition="in" filter="fade">
                                      <p:cBhvr>
                                        <p:cTn id="14" dur="2000"/>
                                        <p:tgtEl>
                                          <p:spTgt spid="30723"/>
                                        </p:tgtEl>
                                      </p:cBhvr>
                                    </p:animEffect>
                                    <p:anim calcmode="lin" valueType="num">
                                      <p:cBhvr>
                                        <p:cTn id="15" dur="2000" fill="hold"/>
                                        <p:tgtEl>
                                          <p:spTgt spid="30723"/>
                                        </p:tgtEl>
                                        <p:attrNameLst>
                                          <p:attrName>style.rotation</p:attrName>
                                        </p:attrNameLst>
                                      </p:cBhvr>
                                      <p:tavLst>
                                        <p:tav tm="0">
                                          <p:val>
                                            <p:fltVal val="720"/>
                                          </p:val>
                                        </p:tav>
                                        <p:tav tm="100000">
                                          <p:val>
                                            <p:fltVal val="0"/>
                                          </p:val>
                                        </p:tav>
                                      </p:tavLst>
                                    </p:anim>
                                    <p:anim calcmode="lin" valueType="num">
                                      <p:cBhvr>
                                        <p:cTn id="16" dur="2000" fill="hold"/>
                                        <p:tgtEl>
                                          <p:spTgt spid="30723"/>
                                        </p:tgtEl>
                                        <p:attrNameLst>
                                          <p:attrName>ppt_h</p:attrName>
                                        </p:attrNameLst>
                                      </p:cBhvr>
                                      <p:tavLst>
                                        <p:tav tm="0">
                                          <p:val>
                                            <p:fltVal val="0"/>
                                          </p:val>
                                        </p:tav>
                                        <p:tav tm="100000">
                                          <p:val>
                                            <p:strVal val="#ppt_h"/>
                                          </p:val>
                                        </p:tav>
                                      </p:tavLst>
                                    </p:anim>
                                    <p:anim calcmode="lin" valueType="num">
                                      <p:cBhvr>
                                        <p:cTn id="17" dur="2000" fill="hold"/>
                                        <p:tgtEl>
                                          <p:spTgt spid="30723"/>
                                        </p:tgtEl>
                                        <p:attrNameLst>
                                          <p:attrName>ppt_w</p:attrName>
                                        </p:attrNameLst>
                                      </p:cBhvr>
                                      <p:tavLst>
                                        <p:tav tm="0">
                                          <p:val>
                                            <p:fltVal val="0"/>
                                          </p:val>
                                        </p:tav>
                                        <p:tav tm="100000">
                                          <p:val>
                                            <p:strVal val="#ppt_w"/>
                                          </p:val>
                                        </p:tav>
                                      </p:tavLst>
                                    </p:anim>
                                  </p:childTnLst>
                                </p:cTn>
                              </p:par>
                            </p:childTnLst>
                          </p:cTn>
                        </p:par>
                        <p:par>
                          <p:cTn id="18" fill="hold">
                            <p:stCondLst>
                              <p:cond delay="4000"/>
                            </p:stCondLst>
                            <p:childTnLst>
                              <p:par>
                                <p:cTn id="19" presetID="39" presetClass="entr" presetSubtype="0" accel="100000" fill="hold" grpId="0" nodeType="afterEffect">
                                  <p:stCondLst>
                                    <p:cond delay="0"/>
                                  </p:stCondLst>
                                  <p:childTnLst>
                                    <p:set>
                                      <p:cBhvr>
                                        <p:cTn id="20" dur="1" fill="hold">
                                          <p:stCondLst>
                                            <p:cond delay="0"/>
                                          </p:stCondLst>
                                        </p:cTn>
                                        <p:tgtEl>
                                          <p:spTgt spid="30724"/>
                                        </p:tgtEl>
                                        <p:attrNameLst>
                                          <p:attrName>style.visibility</p:attrName>
                                        </p:attrNameLst>
                                      </p:cBhvr>
                                      <p:to>
                                        <p:strVal val="visible"/>
                                      </p:to>
                                    </p:set>
                                    <p:anim calcmode="lin" valueType="num">
                                      <p:cBhvr>
                                        <p:cTn id="21" dur="2000" fill="hold"/>
                                        <p:tgtEl>
                                          <p:spTgt spid="30724"/>
                                        </p:tgtEl>
                                        <p:attrNameLst>
                                          <p:attrName>ppt_h</p:attrName>
                                        </p:attrNameLst>
                                      </p:cBhvr>
                                      <p:tavLst>
                                        <p:tav tm="0">
                                          <p:val>
                                            <p:strVal val="#ppt_h/20"/>
                                          </p:val>
                                        </p:tav>
                                        <p:tav tm="50000">
                                          <p:val>
                                            <p:strVal val="#ppt_h/20"/>
                                          </p:val>
                                        </p:tav>
                                        <p:tav tm="100000">
                                          <p:val>
                                            <p:strVal val="#ppt_h"/>
                                          </p:val>
                                        </p:tav>
                                      </p:tavLst>
                                    </p:anim>
                                    <p:anim calcmode="lin" valueType="num">
                                      <p:cBhvr>
                                        <p:cTn id="22" dur="2000" fill="hold"/>
                                        <p:tgtEl>
                                          <p:spTgt spid="30724"/>
                                        </p:tgtEl>
                                        <p:attrNameLst>
                                          <p:attrName>ppt_w</p:attrName>
                                        </p:attrNameLst>
                                      </p:cBhvr>
                                      <p:tavLst>
                                        <p:tav tm="0">
                                          <p:val>
                                            <p:strVal val="#ppt_w+.3"/>
                                          </p:val>
                                        </p:tav>
                                        <p:tav tm="50000">
                                          <p:val>
                                            <p:strVal val="#ppt_w+.3"/>
                                          </p:val>
                                        </p:tav>
                                        <p:tav tm="100000">
                                          <p:val>
                                            <p:strVal val="#ppt_w"/>
                                          </p:val>
                                        </p:tav>
                                      </p:tavLst>
                                    </p:anim>
                                    <p:anim calcmode="lin" valueType="num">
                                      <p:cBhvr>
                                        <p:cTn id="23" dur="2000" fill="hold"/>
                                        <p:tgtEl>
                                          <p:spTgt spid="30724"/>
                                        </p:tgtEl>
                                        <p:attrNameLst>
                                          <p:attrName>ppt_x</p:attrName>
                                        </p:attrNameLst>
                                      </p:cBhvr>
                                      <p:tavLst>
                                        <p:tav tm="0">
                                          <p:val>
                                            <p:strVal val="#ppt_x-.3"/>
                                          </p:val>
                                        </p:tav>
                                        <p:tav tm="50000">
                                          <p:val>
                                            <p:strVal val="#ppt_x"/>
                                          </p:val>
                                        </p:tav>
                                        <p:tav tm="100000">
                                          <p:val>
                                            <p:strVal val="#ppt_x"/>
                                          </p:val>
                                        </p:tav>
                                      </p:tavLst>
                                    </p:anim>
                                    <p:anim calcmode="lin" valueType="num">
                                      <p:cBhvr>
                                        <p:cTn id="24" dur="2000" fill="hold"/>
                                        <p:tgtEl>
                                          <p:spTgt spid="307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3" grpId="0"/>
      <p:bldP spid="30724"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50000"/>
            <a:lum/>
          </a:blip>
          <a:srcRect/>
          <a:tile tx="0" ty="0" sx="100000" sy="100000" flip="none" algn="tl"/>
        </a:blipFill>
        <a:effectLst/>
      </p:bgPr>
    </p:bg>
    <p:spTree>
      <p:nvGrpSpPr>
        <p:cNvPr id="1" name=""/>
        <p:cNvGrpSpPr/>
        <p:nvPr/>
      </p:nvGrpSpPr>
      <p:grpSpPr>
        <a:xfrm>
          <a:off x="0" y="0"/>
          <a:ext cx="0" cy="0"/>
          <a:chOff x="0" y="0"/>
          <a:chExt cx="0" cy="0"/>
        </a:xfrm>
      </p:grpSpPr>
      <p:sp>
        <p:nvSpPr>
          <p:cNvPr id="2" name="Rectangle 1"/>
          <p:cNvSpPr/>
          <p:nvPr/>
        </p:nvSpPr>
        <p:spPr>
          <a:xfrm>
            <a:off x="428596" y="928670"/>
            <a:ext cx="8358246" cy="4708981"/>
          </a:xfrm>
          <a:prstGeom prst="rect">
            <a:avLst/>
          </a:prstGeom>
        </p:spPr>
        <p:txBody>
          <a:bodyPr wrap="square">
            <a:spAutoFit/>
          </a:bodyPr>
          <a:lstStyle/>
          <a:p>
            <a:pPr algn="just">
              <a:lnSpc>
                <a:spcPct val="150000"/>
              </a:lnSpc>
            </a:pPr>
            <a:r>
              <a:rPr lang="fa-IR" sz="2000" b="1" dirty="0" smtClean="0">
                <a:cs typeface="2  Koodak" pitchFamily="2" charset="-78"/>
              </a:rPr>
              <a:t>همانطور که قبلاً ذکر شد نتایج تحقیقات متعددی نشان داده‌اند که دستگاه های بای‌فازیک نسبت به منوفازیک با مقدار انرژی کمتر، اثر بخشی بیشتری دارند. انجمن قلب آمریکا در آخرین دستورالعمل خود(2005) توصیه 3 شوک متوالی را (هم در صورت استفاده از دفیبریلاتور منوفازیک و هم بای‌فازیک) منسوخ اعلام کرده و توصیه می کند در صورتی که شوک اول موفقیت آمیز نباشد، باید بلافاصله عملیات احیاء قلبی و ریوی (به خصوص ماساژ مؤثر) شروع شود و تا 5 سیکل ادامه یابد ( تقریباً 2 دقیقه) و سپس شوک دوم با مقدار 150 ژول داده شود. (در الگوی پیشنهاد شده انجمن قلب آمریکا در سال 2000، دادن سه شوک متوالی ( که باعث وقفه طولانی در ماساژ قلبی می‌شود) توصیه شده بود). انجمن قلب آمریکا دلیل تغییر استراتژی 3 شوک را به 1 شوک به صورت زیر بیان کرده است. اگر با شوک اول فیبریلاسیون بطنی خاتمه پیدا نکند، احتمال اینکه شوک دوم باعث خاتمة فیبریلاسیون بطنی گردد، کم می‌باشد. </a:t>
            </a:r>
            <a:endParaRPr lang="fa-IR" sz="2000" dirty="0">
              <a:cs typeface="2  Koodak" pitchFamily="2" charset="-78"/>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10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1000" accel="50000" fill="hold">
                                          <p:stCondLst>
                                            <p:cond delay="1000"/>
                                          </p:stCondLst>
                                        </p:cTn>
                                        <p:tgtEl>
                                          <p:spTgt spid="2"/>
                                        </p:tgtEl>
                                        <p:attrNameLst>
                                          <p:attrName>ppt_w</p:attrName>
                                        </p:attrNameLst>
                                      </p:cBhvr>
                                      <p:tavLst>
                                        <p:tav tm="0">
                                          <p:val>
                                            <p:strVal val="#ppt_w*.05"/>
                                          </p:val>
                                        </p:tav>
                                        <p:tav tm="100000">
                                          <p:val>
                                            <p:strVal val="#ppt_w"/>
                                          </p:val>
                                        </p:tav>
                                      </p:tavLst>
                                    </p:anim>
                                    <p:anim calcmode="lin" valueType="num">
                                      <p:cBhvr>
                                        <p:cTn id="10" dur="2000" fill="hold"/>
                                        <p:tgtEl>
                                          <p:spTgt spid="2"/>
                                        </p:tgtEl>
                                        <p:attrNameLst>
                                          <p:attrName>ppt_h</p:attrName>
                                        </p:attrNameLst>
                                      </p:cBhvr>
                                      <p:tavLst>
                                        <p:tav tm="0">
                                          <p:val>
                                            <p:strVal val="#ppt_h"/>
                                          </p:val>
                                        </p:tav>
                                        <p:tav tm="100000">
                                          <p:val>
                                            <p:strVal val="#ppt_h"/>
                                          </p:val>
                                        </p:tav>
                                      </p:tavLst>
                                    </p:anim>
                                    <p:anim calcmode="lin" valueType="num">
                                      <p:cBhvr>
                                        <p:cTn id="11" dur="10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10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1000" accel="50000" fill="hold">
                                          <p:stCondLst>
                                            <p:cond delay="1000"/>
                                          </p:stCondLst>
                                        </p:cTn>
                                        <p:tgtEl>
                                          <p:spTgt spid="2"/>
                                        </p:tgtEl>
                                        <p:attrNameLst>
                                          <p:attrName>ppt_y</p:attrName>
                                        </p:attrNameLst>
                                      </p:cBhvr>
                                      <p:tavLst>
                                        <p:tav tm="0">
                                          <p:val>
                                            <p:strVal val="#ppt_y+.1"/>
                                          </p:val>
                                        </p:tav>
                                        <p:tav tm="100000">
                                          <p:val>
                                            <p:strVal val="#ppt_y"/>
                                          </p:val>
                                        </p:tav>
                                      </p:tavLst>
                                    </p:anim>
                                    <p:animEffect transition="in" filter="fade">
                                      <p:cBhvr>
                                        <p:cTn id="14" dur="2000" decel="50000">
                                          <p:stCondLst>
                                            <p:cond delay="0"/>
                                          </p:stCondLst>
                                        </p:cTn>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4" name="Rectangle 3"/>
          <p:cNvSpPr/>
          <p:nvPr/>
        </p:nvSpPr>
        <p:spPr>
          <a:xfrm>
            <a:off x="4929190" y="714356"/>
            <a:ext cx="3714775" cy="523220"/>
          </a:xfrm>
          <a:prstGeom prst="rect">
            <a:avLst/>
          </a:prstGeom>
        </p:spPr>
        <p:txBody>
          <a:bodyPr wrap="square">
            <a:spAutoFit/>
          </a:bodyPr>
          <a:lstStyle/>
          <a:p>
            <a:r>
              <a:rPr lang="fa-IR" sz="2800" dirty="0" smtClean="0">
                <a:solidFill>
                  <a:srgbClr val="FFFF00"/>
                </a:solidFill>
                <a:cs typeface="2  Koodak" pitchFamily="2" charset="-78"/>
              </a:rPr>
              <a:t>مکانیسم شوک الکتریکی : </a:t>
            </a:r>
            <a:endParaRPr lang="fa-IR" sz="2800" dirty="0">
              <a:solidFill>
                <a:srgbClr val="FFFF00"/>
              </a:solidFill>
              <a:cs typeface="2  Koodak" pitchFamily="2" charset="-78"/>
            </a:endParaRPr>
          </a:p>
        </p:txBody>
      </p:sp>
      <p:sp>
        <p:nvSpPr>
          <p:cNvPr id="4097" name="Rectangle 1"/>
          <p:cNvSpPr>
            <a:spLocks noChangeArrowheads="1"/>
          </p:cNvSpPr>
          <p:nvPr/>
        </p:nvSpPr>
        <p:spPr bwMode="auto">
          <a:xfrm>
            <a:off x="0" y="1857364"/>
            <a:ext cx="8715404" cy="12926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fontAlgn="base">
              <a:spcAft>
                <a:spcPct val="0"/>
              </a:spcAft>
            </a:pP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این دستگاه در مدت زمانی بسیار کوتاه یعنی چند هزارم ثانیه انرژی الکتریکی با ولتاژبالا را آزاد می کند.</a:t>
            </a:r>
            <a:r>
              <a:rPr lang="fa-IR" sz="5400" dirty="0" smtClean="0">
                <a:solidFill>
                  <a:srgbClr val="000000"/>
                </a:solidFill>
                <a:latin typeface="Tahoma" pitchFamily="34" charset="0"/>
                <a:ea typeface="Times New Roman" pitchFamily="18" charset="0"/>
                <a:cs typeface="2  Koodak" pitchFamily="2" charset="-78"/>
              </a:rPr>
              <a:t> </a:t>
            </a:r>
            <a:endParaRPr kumimoji="0" lang="fa-IR" sz="54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8" name="TextBox 7"/>
          <p:cNvSpPr txBox="1"/>
          <p:nvPr/>
        </p:nvSpPr>
        <p:spPr>
          <a:xfrm>
            <a:off x="214282" y="3071810"/>
            <a:ext cx="8501122" cy="3600986"/>
          </a:xfrm>
          <a:prstGeom prst="rect">
            <a:avLst/>
          </a:prstGeom>
          <a:noFill/>
        </p:spPr>
        <p:txBody>
          <a:bodyPr wrap="square" rtlCol="1">
            <a:spAutoFit/>
          </a:bodyPr>
          <a:lstStyle/>
          <a:p>
            <a:pPr lvl="0">
              <a:lnSpc>
                <a:spcPct val="250000"/>
              </a:lnSpc>
            </a:pPr>
            <a:r>
              <a:rPr lang="fa-IR" sz="2400" dirty="0" smtClean="0">
                <a:solidFill>
                  <a:srgbClr val="000000"/>
                </a:solidFill>
                <a:latin typeface="Tahoma" pitchFamily="34" charset="0"/>
                <a:ea typeface="Times New Roman" pitchFamily="18" charset="0"/>
                <a:cs typeface="2  Koodak" pitchFamily="2" charset="-78"/>
              </a:rPr>
              <a:t>این ولتاژ بالا سپس دپولاریزاسیون تمام سلولهای قلبی می شود و رپولاریزاسیون بدنبال آن به گره </a:t>
            </a:r>
            <a:r>
              <a:rPr lang="en-US" sz="2400" dirty="0" smtClean="0">
                <a:solidFill>
                  <a:srgbClr val="000000"/>
                </a:solidFill>
                <a:latin typeface="Arial Narrow" pitchFamily="34" charset="0"/>
                <a:ea typeface="Times New Roman" pitchFamily="18" charset="0"/>
                <a:cs typeface="2  Koodak" pitchFamily="2" charset="-78"/>
              </a:rPr>
              <a:t>SA</a:t>
            </a:r>
            <a:r>
              <a:rPr lang="fa-IR" sz="2400" dirty="0" smtClean="0">
                <a:solidFill>
                  <a:srgbClr val="000000"/>
                </a:solidFill>
                <a:latin typeface="Tahoma" pitchFamily="34" charset="0"/>
                <a:ea typeface="Times New Roman" pitchFamily="18" charset="0"/>
                <a:cs typeface="2  Koodak" pitchFamily="2" charset="-78"/>
              </a:rPr>
              <a:t> اجازه بدست گرفتن رهبری ضربان سازی قلب و یا اعمال پیس میکری می دهد.</a:t>
            </a:r>
            <a:endParaRPr lang="fa-IR" sz="5400" dirty="0" smtClean="0">
              <a:latin typeface="Arial" pitchFamily="34" charset="0"/>
              <a:cs typeface="2  Koodak" pitchFamily="2" charset="-78"/>
            </a:endParaRPr>
          </a:p>
          <a:p>
            <a:pPr>
              <a:lnSpc>
                <a:spcPct val="200000"/>
              </a:lnSpc>
            </a:pPr>
            <a:r>
              <a:rPr lang="fa-IR" sz="2400" dirty="0" smtClean="0">
                <a:cs typeface="2  Koodak" pitchFamily="2" charset="-78"/>
              </a:rPr>
              <a:t> </a:t>
            </a:r>
            <a:endParaRPr lang="fa-IR" sz="2400" dirty="0">
              <a:cs typeface="2  Koodak" pitchFamily="2" charset="-78"/>
            </a:endParaRPr>
          </a:p>
        </p:txBody>
      </p:sp>
    </p:spTree>
  </p:cSld>
  <p:clrMapOvr>
    <a:masterClrMapping/>
  </p:clrMapOvr>
  <p:transition spd="slow">
    <p:checke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5"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decel="50000" fill="hold">
                                          <p:stCondLst>
                                            <p:cond delay="0"/>
                                          </p:stCondLst>
                                        </p:cTn>
                                        <p:tgtEl>
                                          <p:spTgt spid="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4"/>
                                        </p:tgtEl>
                                        <p:attrNameLst>
                                          <p:attrName>ppt_w</p:attrName>
                                        </p:attrNameLst>
                                      </p:cBhvr>
                                      <p:tavLst>
                                        <p:tav tm="0">
                                          <p:val>
                                            <p:strVal val="#ppt_w*.05"/>
                                          </p:val>
                                        </p:tav>
                                        <p:tav tm="100000">
                                          <p:val>
                                            <p:strVal val="#ppt_w"/>
                                          </p:val>
                                        </p:tav>
                                      </p:tavLst>
                                    </p:anim>
                                    <p:anim calcmode="lin" valueType="num">
                                      <p:cBhvr>
                                        <p:cTn id="10" dur="1000" fill="hold"/>
                                        <p:tgtEl>
                                          <p:spTgt spid="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4"/>
                                        </p:tgtEl>
                                      </p:cBhvr>
                                    </p:animEffect>
                                  </p:childTnLst>
                                </p:cTn>
                              </p:par>
                            </p:childTnLst>
                          </p:cTn>
                        </p:par>
                        <p:par>
                          <p:cTn id="15" fill="hold">
                            <p:stCondLst>
                              <p:cond delay="1000"/>
                            </p:stCondLst>
                            <p:childTnLst>
                              <p:par>
                                <p:cTn id="16" presetID="30" presetClass="entr" presetSubtype="0" fill="hold" grpId="0" nodeType="afterEffect">
                                  <p:stCondLst>
                                    <p:cond delay="0"/>
                                  </p:stCondLst>
                                  <p:childTnLst>
                                    <p:set>
                                      <p:cBhvr>
                                        <p:cTn id="17" dur="1" fill="hold">
                                          <p:stCondLst>
                                            <p:cond delay="0"/>
                                          </p:stCondLst>
                                        </p:cTn>
                                        <p:tgtEl>
                                          <p:spTgt spid="4097"/>
                                        </p:tgtEl>
                                        <p:attrNameLst>
                                          <p:attrName>style.visibility</p:attrName>
                                        </p:attrNameLst>
                                      </p:cBhvr>
                                      <p:to>
                                        <p:strVal val="visible"/>
                                      </p:to>
                                    </p:set>
                                    <p:animEffect transition="in" filter="fade">
                                      <p:cBhvr>
                                        <p:cTn id="18" dur="800" decel="100000"/>
                                        <p:tgtEl>
                                          <p:spTgt spid="4097"/>
                                        </p:tgtEl>
                                      </p:cBhvr>
                                    </p:animEffect>
                                    <p:anim calcmode="lin" valueType="num">
                                      <p:cBhvr>
                                        <p:cTn id="19" dur="800" decel="100000" fill="hold"/>
                                        <p:tgtEl>
                                          <p:spTgt spid="4097"/>
                                        </p:tgtEl>
                                        <p:attrNameLst>
                                          <p:attrName>style.rotation</p:attrName>
                                        </p:attrNameLst>
                                      </p:cBhvr>
                                      <p:tavLst>
                                        <p:tav tm="0">
                                          <p:val>
                                            <p:fltVal val="-90"/>
                                          </p:val>
                                        </p:tav>
                                        <p:tav tm="100000">
                                          <p:val>
                                            <p:fltVal val="0"/>
                                          </p:val>
                                        </p:tav>
                                      </p:tavLst>
                                    </p:anim>
                                    <p:anim calcmode="lin" valueType="num">
                                      <p:cBhvr>
                                        <p:cTn id="20" dur="800" decel="100000" fill="hold"/>
                                        <p:tgtEl>
                                          <p:spTgt spid="4097"/>
                                        </p:tgtEl>
                                        <p:attrNameLst>
                                          <p:attrName>ppt_x</p:attrName>
                                        </p:attrNameLst>
                                      </p:cBhvr>
                                      <p:tavLst>
                                        <p:tav tm="0">
                                          <p:val>
                                            <p:strVal val="#ppt_x+0.4"/>
                                          </p:val>
                                        </p:tav>
                                        <p:tav tm="100000">
                                          <p:val>
                                            <p:strVal val="#ppt_x-0.05"/>
                                          </p:val>
                                        </p:tav>
                                      </p:tavLst>
                                    </p:anim>
                                    <p:anim calcmode="lin" valueType="num">
                                      <p:cBhvr>
                                        <p:cTn id="21" dur="800" decel="100000" fill="hold"/>
                                        <p:tgtEl>
                                          <p:spTgt spid="4097"/>
                                        </p:tgtEl>
                                        <p:attrNameLst>
                                          <p:attrName>ppt_y</p:attrName>
                                        </p:attrNameLst>
                                      </p:cBhvr>
                                      <p:tavLst>
                                        <p:tav tm="0">
                                          <p:val>
                                            <p:strVal val="#ppt_y-0.4"/>
                                          </p:val>
                                        </p:tav>
                                        <p:tav tm="100000">
                                          <p:val>
                                            <p:strVal val="#ppt_y+0.1"/>
                                          </p:val>
                                        </p:tav>
                                      </p:tavLst>
                                    </p:anim>
                                    <p:anim calcmode="lin" valueType="num">
                                      <p:cBhvr>
                                        <p:cTn id="22" dur="200" accel="100000" fill="hold">
                                          <p:stCondLst>
                                            <p:cond delay="800"/>
                                          </p:stCondLst>
                                        </p:cTn>
                                        <p:tgtEl>
                                          <p:spTgt spid="4097"/>
                                        </p:tgtEl>
                                        <p:attrNameLst>
                                          <p:attrName>ppt_x</p:attrName>
                                        </p:attrNameLst>
                                      </p:cBhvr>
                                      <p:tavLst>
                                        <p:tav tm="0">
                                          <p:val>
                                            <p:strVal val="#ppt_x-0.05"/>
                                          </p:val>
                                        </p:tav>
                                        <p:tav tm="100000">
                                          <p:val>
                                            <p:strVal val="#ppt_x"/>
                                          </p:val>
                                        </p:tav>
                                      </p:tavLst>
                                    </p:anim>
                                    <p:anim calcmode="lin" valueType="num">
                                      <p:cBhvr>
                                        <p:cTn id="23" dur="200" accel="100000" fill="hold">
                                          <p:stCondLst>
                                            <p:cond delay="800"/>
                                          </p:stCondLst>
                                        </p:cTn>
                                        <p:tgtEl>
                                          <p:spTgt spid="4097"/>
                                        </p:tgtEl>
                                        <p:attrNameLst>
                                          <p:attrName>ppt_y</p:attrName>
                                        </p:attrNameLst>
                                      </p:cBhvr>
                                      <p:tavLst>
                                        <p:tav tm="0">
                                          <p:val>
                                            <p:strVal val="#ppt_y+0.1"/>
                                          </p:val>
                                        </p:tav>
                                        <p:tav tm="100000">
                                          <p:val>
                                            <p:strVal val="#ppt_y"/>
                                          </p:val>
                                        </p:tav>
                                      </p:tavLst>
                                    </p:anim>
                                  </p:childTnLst>
                                </p:cTn>
                              </p:par>
                            </p:childTnLst>
                          </p:cTn>
                        </p:par>
                        <p:par>
                          <p:cTn id="24" fill="hold">
                            <p:stCondLst>
                              <p:cond delay="2000"/>
                            </p:stCondLst>
                            <p:childTnLst>
                              <p:par>
                                <p:cTn id="25" presetID="30" presetClass="entr" presetSubtype="0" fill="hold" grpId="0" nodeType="after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800" decel="100000"/>
                                        <p:tgtEl>
                                          <p:spTgt spid="8"/>
                                        </p:tgtEl>
                                      </p:cBhvr>
                                    </p:animEffect>
                                    <p:anim calcmode="lin" valueType="num">
                                      <p:cBhvr>
                                        <p:cTn id="28" dur="800" decel="100000" fill="hold"/>
                                        <p:tgtEl>
                                          <p:spTgt spid="8"/>
                                        </p:tgtEl>
                                        <p:attrNameLst>
                                          <p:attrName>style.rotation</p:attrName>
                                        </p:attrNameLst>
                                      </p:cBhvr>
                                      <p:tavLst>
                                        <p:tav tm="0">
                                          <p:val>
                                            <p:fltVal val="-90"/>
                                          </p:val>
                                        </p:tav>
                                        <p:tav tm="100000">
                                          <p:val>
                                            <p:fltVal val="0"/>
                                          </p:val>
                                        </p:tav>
                                      </p:tavLst>
                                    </p:anim>
                                    <p:anim calcmode="lin" valueType="num">
                                      <p:cBhvr>
                                        <p:cTn id="29" dur="800" decel="100000" fill="hold"/>
                                        <p:tgtEl>
                                          <p:spTgt spid="8"/>
                                        </p:tgtEl>
                                        <p:attrNameLst>
                                          <p:attrName>ppt_x</p:attrName>
                                        </p:attrNameLst>
                                      </p:cBhvr>
                                      <p:tavLst>
                                        <p:tav tm="0">
                                          <p:val>
                                            <p:strVal val="#ppt_x+0.4"/>
                                          </p:val>
                                        </p:tav>
                                        <p:tav tm="100000">
                                          <p:val>
                                            <p:strVal val="#ppt_x-0.05"/>
                                          </p:val>
                                        </p:tav>
                                      </p:tavLst>
                                    </p:anim>
                                    <p:anim calcmode="lin" valueType="num">
                                      <p:cBhvr>
                                        <p:cTn id="30" dur="800" decel="100000" fill="hold"/>
                                        <p:tgtEl>
                                          <p:spTgt spid="8"/>
                                        </p:tgtEl>
                                        <p:attrNameLst>
                                          <p:attrName>ppt_y</p:attrName>
                                        </p:attrNameLst>
                                      </p:cBhvr>
                                      <p:tavLst>
                                        <p:tav tm="0">
                                          <p:val>
                                            <p:strVal val="#ppt_y-0.4"/>
                                          </p:val>
                                        </p:tav>
                                        <p:tav tm="100000">
                                          <p:val>
                                            <p:strVal val="#ppt_y+0.1"/>
                                          </p:val>
                                        </p:tav>
                                      </p:tavLst>
                                    </p:anim>
                                    <p:anim calcmode="lin" valueType="num">
                                      <p:cBhvr>
                                        <p:cTn id="31" dur="200" accel="100000" fill="hold">
                                          <p:stCondLst>
                                            <p:cond delay="800"/>
                                          </p:stCondLst>
                                        </p:cTn>
                                        <p:tgtEl>
                                          <p:spTgt spid="8"/>
                                        </p:tgtEl>
                                        <p:attrNameLst>
                                          <p:attrName>ppt_x</p:attrName>
                                        </p:attrNameLst>
                                      </p:cBhvr>
                                      <p:tavLst>
                                        <p:tav tm="0">
                                          <p:val>
                                            <p:strVal val="#ppt_x-0.05"/>
                                          </p:val>
                                        </p:tav>
                                        <p:tav tm="100000">
                                          <p:val>
                                            <p:strVal val="#ppt_x"/>
                                          </p:val>
                                        </p:tav>
                                      </p:tavLst>
                                    </p:anim>
                                    <p:anim calcmode="lin" valueType="num">
                                      <p:cBhvr>
                                        <p:cTn id="32" dur="200" accel="100000" fill="hold">
                                          <p:stCondLst>
                                            <p:cond delay="800"/>
                                          </p:stCondLst>
                                        </p:cTn>
                                        <p:tgtEl>
                                          <p:spTgt spid="8"/>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097" grpId="0"/>
      <p:bldP spid="8"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rgbClr val="5E9EFF"/>
            </a:gs>
            <a:gs pos="39999">
              <a:srgbClr val="85C2FF"/>
            </a:gs>
            <a:gs pos="70000">
              <a:srgbClr val="C4D6EB"/>
            </a:gs>
            <a:gs pos="100000">
              <a:srgbClr val="FFEBFA"/>
            </a:gs>
          </a:gsLst>
          <a:lin ang="5400000" scaled="0"/>
        </a:gradFill>
        <a:effectLst/>
      </p:bgPr>
    </p:bg>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285720" y="1000108"/>
            <a:ext cx="850109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pPr>
            <a:r>
              <a:rPr kumimoji="0" lang="fa-IR" sz="2000" b="1" i="0" u="none" strike="noStrike" cap="none" normalizeH="0" baseline="0" dirty="0" smtClean="0">
                <a:ln>
                  <a:noFill/>
                </a:ln>
                <a:solidFill>
                  <a:schemeClr val="tx1"/>
                </a:solidFill>
                <a:effectLst/>
                <a:latin typeface="Times New Roman" pitchFamily="18" charset="0"/>
                <a:ea typeface="Times New Roman" pitchFamily="18" charset="0"/>
                <a:cs typeface="2  Koodak" pitchFamily="2" charset="-78"/>
              </a:rPr>
              <a:t>در بیمارانی که شوک اول پاسخ مناسب ایجاد نکرده است، شروع بلافاصلة احیاء قلبی و ریوی مؤثر (به خصوص ماساژ قلبی)، نسبت به شوک دوم، دارای ارزش بیشتری می باشد و احتمال موفقیت شوک دوم بعد از یک سیکل عملیات احیاء قلبی و ریوی به علت افزایش پرفیوژن عروق کرونر بیشتر می باشد. با در نظر گرفتن مطالب فوق الذکر و این نکته که هر گونه توقف در ماساژ قفسة سینه (دادن سه شوک پشت سر هم باعث وقفه طولانی در ماساژ قلبی می‌شود) میزان امید به زندگی بیماران را کاهش می دهد، توالی 3 شوک به 1 شوک تبدیل شده است.علاوه بر موضوعات فوق، یکی از دلایل توصیة قبلی 3 شوک پشت سرهم، پائین بودن میزان موفقیت شوک اول با دفیبریلاتورهای منوفازیک بود. در دستگاه‌های جدید بای‌فازیک شوک اول دارای تأثیر بالا و سریع می باشد ( این دستگاه‌ها معروف به پایان دهندة فیبریلاسیون بطنی در طی 5 ثانیه بعد از شوک هستند) و با احتمال بیشتر از 99 درصد، فیبریلاسیون بطنی را پایان می دهند</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2  Koodak" pitchFamily="2" charset="-78"/>
              </a:rPr>
              <a:t>.</a:t>
            </a:r>
            <a:endParaRPr kumimoji="0" lang="en-US" sz="3200" b="0" i="0" u="none" strike="noStrike" cap="none" normalizeH="0" baseline="0" dirty="0" smtClean="0">
              <a:ln>
                <a:noFill/>
              </a:ln>
              <a:solidFill>
                <a:schemeClr val="tx1"/>
              </a:solidFill>
              <a:effectLst/>
              <a:latin typeface="Arial" pitchFamily="34" charset="0"/>
              <a:cs typeface="2  Koodak" pitchFamily="2" charset="-78"/>
            </a:endParaRP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31745"/>
                                        </p:tgtEl>
                                        <p:attrNameLst>
                                          <p:attrName>style.visibility</p:attrName>
                                        </p:attrNameLst>
                                      </p:cBhvr>
                                      <p:to>
                                        <p:strVal val="visible"/>
                                      </p:to>
                                    </p:set>
                                    <p:animScale>
                                      <p:cBhvr>
                                        <p:cTn id="7" dur="1000" decel="50000" fill="hold">
                                          <p:stCondLst>
                                            <p:cond delay="0"/>
                                          </p:stCondLst>
                                        </p:cTn>
                                        <p:tgtEl>
                                          <p:spTgt spid="3174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31745"/>
                                        </p:tgtEl>
                                        <p:attrNameLst>
                                          <p:attrName>ppt_x</p:attrName>
                                          <p:attrName>ppt_y</p:attrName>
                                        </p:attrNameLst>
                                      </p:cBhvr>
                                    </p:animMotion>
                                    <p:animEffect transition="in" filter="fade">
                                      <p:cBhvr>
                                        <p:cTn id="9" dur="1000"/>
                                        <p:tgtEl>
                                          <p:spTgt spid="317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5"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blipFill dpi="0" rotWithShape="1">
          <a:blip r:embed="rId2">
            <a:alphaModFix amt="36000"/>
            <a:lum/>
          </a:blip>
          <a:srcRect/>
          <a:tile tx="0" ty="0" sx="100000" sy="100000" flip="none" algn="tl"/>
        </a:blip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714348" y="714356"/>
            <a:ext cx="7643834" cy="556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pPr>
            <a:r>
              <a:rPr kumimoji="0" lang="fa-IR" sz="2400" b="1" i="0" u="none" strike="noStrike" cap="none" normalizeH="0" baseline="0" dirty="0" smtClean="0">
                <a:ln>
                  <a:noFill/>
                </a:ln>
                <a:solidFill>
                  <a:schemeClr val="tx1"/>
                </a:solidFill>
                <a:effectLst/>
                <a:latin typeface="Times New Roman" pitchFamily="18" charset="0"/>
                <a:ea typeface="Times New Roman" pitchFamily="18" charset="0"/>
                <a:cs typeface="2  Koodak" pitchFamily="2" charset="-78"/>
              </a:rPr>
              <a:t>در این رابطه، انجمن قلب آمریکا(2005) توصیه می‌کند که در صورت استفاده از الکتروشوک بای‌فازیک از نوع موج الکتریکی مستقیم در درمان فیبریلاسیون بطنی و تاکیکاردی بطنی با وضعیت همودینامیک ناپایدار، مقدار انرژی شوک اول 120 ژول باشد. همچنین طبق آخرین دستورالعمل، در صورت استفاده از الکتروشوک منوفازیک، شوک اول باید با مقدار 360 ژول داده شود. توصیه های این انجمن در رابطه با کودکان برای خاتمه فیبریلاسیون بطنی و تاکی کاردی بطنی با وضعیت همودینامیک ناپایدار با استفاده دستگاه های بای فازیک 2 ژول/کیلوگرم می باشد و در صورت نیاز به شوکهای بعدی مقدار 4 ژول/کیلوگرم توصیه می شود. در مورد کودکان هم انجام 3 شوک متوالی توصیه نمی شود</a:t>
            </a:r>
            <a:r>
              <a:rPr kumimoji="0" lang="en-US" sz="2400" b="1" i="0" u="none" strike="noStrike" cap="none" normalizeH="0" baseline="0" dirty="0" smtClean="0">
                <a:ln>
                  <a:noFill/>
                </a:ln>
                <a:solidFill>
                  <a:schemeClr val="tx1"/>
                </a:solidFill>
                <a:effectLst/>
                <a:latin typeface="Times New Roman" pitchFamily="18" charset="0"/>
                <a:ea typeface="Times New Roman" pitchFamily="18" charset="0"/>
                <a:cs typeface="2  Koodak" pitchFamily="2" charset="-78"/>
              </a:rPr>
              <a:t>. </a:t>
            </a:r>
            <a:endParaRPr kumimoji="0" lang="en-US" sz="3600" b="0" i="0" u="none" strike="noStrike" cap="none" normalizeH="0" baseline="0" dirty="0" smtClean="0">
              <a:ln>
                <a:noFill/>
              </a:ln>
              <a:solidFill>
                <a:schemeClr val="tx1"/>
              </a:solidFill>
              <a:effectLst/>
              <a:latin typeface="Arial" pitchFamily="34" charset="0"/>
              <a:cs typeface="2  Koodak"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wedge">
                                      <p:cBhvr>
                                        <p:cTn id="7" dur="2000"/>
                                        <p:tgtEl>
                                          <p:spTgt spid="10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sp>
        <p:nvSpPr>
          <p:cNvPr id="1025" name="Rectangle 1"/>
          <p:cNvSpPr>
            <a:spLocks noChangeArrowheads="1"/>
          </p:cNvSpPr>
          <p:nvPr/>
        </p:nvSpPr>
        <p:spPr bwMode="auto">
          <a:xfrm>
            <a:off x="357158" y="857232"/>
            <a:ext cx="8429652" cy="5114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50000"/>
              </a:lnSpc>
              <a:spcBef>
                <a:spcPct val="0"/>
              </a:spcBef>
              <a:spcAft>
                <a:spcPct val="0"/>
              </a:spcAft>
              <a:buClrTx/>
              <a:buSzTx/>
              <a:buFontTx/>
              <a:buNone/>
              <a:tabLst/>
            </a:pPr>
            <a:r>
              <a:rPr kumimoji="0" lang="fa-IR" sz="2000" b="1" i="0" u="none" strike="noStrike" cap="none" normalizeH="0" baseline="0" dirty="0" smtClean="0">
                <a:ln>
                  <a:noFill/>
                </a:ln>
                <a:solidFill>
                  <a:schemeClr val="tx1"/>
                </a:solidFill>
                <a:effectLst/>
                <a:latin typeface="Times New Roman" pitchFamily="18" charset="0"/>
                <a:ea typeface="Times New Roman" pitchFamily="18" charset="0"/>
                <a:cs typeface="2  Koodak" pitchFamily="2" charset="-78"/>
              </a:rPr>
              <a:t>بر اساس توصیه سازندگان دستگاه های بای فازیک میزان انرژی مورد نیاز برای کاردیوورژن سینکرانیزه در بالغین به ترتیب 50، 100، 120، 150، 200 ژول می‌باشد. برخی از آریتمی‌ها مانند فلوتر دهلیزی و تاکیکاردی حمله‌ای فوق بطنی با میزان 50 ژول شروع شده و درصورت عدم پاسخ بتدریج و به ترتیب فوق افزایش می یابد. در سایر آریتمی ها نظیر فیبریلاسیون دهلیزی و تاکیکاردی بطنی از 100 ژول شروع می شود. در تاکیکاردی بطنی پلی‌مورفیک از مقادیر بالاتر از 100 ژول استفاده می شود. در کودکان میزان انرژی مورد نیاز در کاردیوورژن بای فازیک سینکرانیزه به ترتیب 5/0 و 1 ژول/کیلوگرم می باشد. در بالغین و کودکان در صورتی که تاکیکاردی پس از بهبودی مجدداً عود کرد باید با حداقل انرژی که قبلاً مؤثر بوده است، شوک داده شود. انجمن قلب آمریکا(2005) توصیه کرده است که میزان انرژی اولیه در کاردیوورژن سینکرانیزه بای‌فازیک بالغین در فیبریلاسیون دهلیزی 100 یا 120 ژول باشد و درصورت عدم پاسخ با مقدار انرژی 150 و200 ژول تکرار شود</a:t>
            </a:r>
            <a:r>
              <a:rPr kumimoji="0" lang="en-US" sz="2000" b="1" i="0" u="none" strike="noStrike" cap="none" normalizeH="0" baseline="0" dirty="0" smtClean="0">
                <a:ln>
                  <a:noFill/>
                </a:ln>
                <a:solidFill>
                  <a:schemeClr val="tx1"/>
                </a:solidFill>
                <a:effectLst/>
                <a:latin typeface="Times New Roman" pitchFamily="18" charset="0"/>
                <a:ea typeface="Times New Roman" pitchFamily="18" charset="0"/>
                <a:cs typeface="2  Koodak" pitchFamily="2" charset="-78"/>
              </a:rPr>
              <a:t>.</a:t>
            </a:r>
            <a:endParaRPr kumimoji="0" lang="en-US" sz="3200" b="0" i="0" u="none" strike="noStrike" cap="none" normalizeH="0" baseline="0" dirty="0" smtClean="0">
              <a:ln>
                <a:noFill/>
              </a:ln>
              <a:solidFill>
                <a:schemeClr val="tx1"/>
              </a:solidFill>
              <a:effectLst/>
              <a:latin typeface="Arial" pitchFamily="34" charset="0"/>
              <a:cs typeface="2  Koodak"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5"/>
                                        </p:tgtEl>
                                        <p:attrNameLst>
                                          <p:attrName>style.visibility</p:attrName>
                                        </p:attrNameLst>
                                      </p:cBhvr>
                                      <p:to>
                                        <p:strVal val="visible"/>
                                      </p:to>
                                    </p:set>
                                    <p:animEffect transition="in" filter="fade">
                                      <p:cBhvr>
                                        <p:cTn id="7" dur="1600" decel="100000"/>
                                        <p:tgtEl>
                                          <p:spTgt spid="1025"/>
                                        </p:tgtEl>
                                      </p:cBhvr>
                                    </p:animEffect>
                                    <p:anim calcmode="lin" valueType="num">
                                      <p:cBhvr>
                                        <p:cTn id="8" dur="1600" decel="100000" fill="hold"/>
                                        <p:tgtEl>
                                          <p:spTgt spid="1025"/>
                                        </p:tgtEl>
                                        <p:attrNameLst>
                                          <p:attrName>style.rotation</p:attrName>
                                        </p:attrNameLst>
                                      </p:cBhvr>
                                      <p:tavLst>
                                        <p:tav tm="0">
                                          <p:val>
                                            <p:fltVal val="-90"/>
                                          </p:val>
                                        </p:tav>
                                        <p:tav tm="100000">
                                          <p:val>
                                            <p:fltVal val="0"/>
                                          </p:val>
                                        </p:tav>
                                      </p:tavLst>
                                    </p:anim>
                                    <p:anim calcmode="lin" valueType="num">
                                      <p:cBhvr>
                                        <p:cTn id="9" dur="1600" decel="100000" fill="hold"/>
                                        <p:tgtEl>
                                          <p:spTgt spid="1025"/>
                                        </p:tgtEl>
                                        <p:attrNameLst>
                                          <p:attrName>ppt_x</p:attrName>
                                        </p:attrNameLst>
                                      </p:cBhvr>
                                      <p:tavLst>
                                        <p:tav tm="0">
                                          <p:val>
                                            <p:strVal val="#ppt_x+0.4"/>
                                          </p:val>
                                        </p:tav>
                                        <p:tav tm="100000">
                                          <p:val>
                                            <p:strVal val="#ppt_x-0.05"/>
                                          </p:val>
                                        </p:tav>
                                      </p:tavLst>
                                    </p:anim>
                                    <p:anim calcmode="lin" valueType="num">
                                      <p:cBhvr>
                                        <p:cTn id="10" dur="1600" decel="100000" fill="hold"/>
                                        <p:tgtEl>
                                          <p:spTgt spid="1025"/>
                                        </p:tgtEl>
                                        <p:attrNameLst>
                                          <p:attrName>ppt_y</p:attrName>
                                        </p:attrNameLst>
                                      </p:cBhvr>
                                      <p:tavLst>
                                        <p:tav tm="0">
                                          <p:val>
                                            <p:strVal val="#ppt_y-0.4"/>
                                          </p:val>
                                        </p:tav>
                                        <p:tav tm="100000">
                                          <p:val>
                                            <p:strVal val="#ppt_y+0.1"/>
                                          </p:val>
                                        </p:tav>
                                      </p:tavLst>
                                    </p:anim>
                                    <p:anim calcmode="lin" valueType="num">
                                      <p:cBhvr>
                                        <p:cTn id="11" dur="400" accel="100000" fill="hold">
                                          <p:stCondLst>
                                            <p:cond delay="1600"/>
                                          </p:stCondLst>
                                        </p:cTn>
                                        <p:tgtEl>
                                          <p:spTgt spid="1025"/>
                                        </p:tgtEl>
                                        <p:attrNameLst>
                                          <p:attrName>ppt_x</p:attrName>
                                        </p:attrNameLst>
                                      </p:cBhvr>
                                      <p:tavLst>
                                        <p:tav tm="0">
                                          <p:val>
                                            <p:strVal val="#ppt_x-0.05"/>
                                          </p:val>
                                        </p:tav>
                                        <p:tav tm="100000">
                                          <p:val>
                                            <p:strVal val="#ppt_x"/>
                                          </p:val>
                                        </p:tav>
                                      </p:tavLst>
                                    </p:anim>
                                    <p:anim calcmode="lin" valueType="num">
                                      <p:cBhvr>
                                        <p:cTn id="12" dur="400" accel="100000" fill="hold">
                                          <p:stCondLst>
                                            <p:cond delay="1600"/>
                                          </p:stCondLst>
                                        </p:cTn>
                                        <p:tgtEl>
                                          <p:spTgt spid="102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5"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75000"/>
                <a:alpha val="47000"/>
              </a:schemeClr>
            </a:gs>
            <a:gs pos="53000">
              <a:srgbClr val="D4DEFF"/>
            </a:gs>
            <a:gs pos="83000">
              <a:srgbClr val="D4DEFF"/>
            </a:gs>
            <a:gs pos="100000">
              <a:srgbClr val="96AB94"/>
            </a:gs>
          </a:gsLst>
          <a:lin ang="5400000" scaled="0"/>
        </a:gradFill>
        <a:effectLst/>
      </p:bgPr>
    </p:bg>
    <p:spTree>
      <p:nvGrpSpPr>
        <p:cNvPr id="1" name=""/>
        <p:cNvGrpSpPr/>
        <p:nvPr/>
      </p:nvGrpSpPr>
      <p:grpSpPr>
        <a:xfrm>
          <a:off x="0" y="0"/>
          <a:ext cx="0" cy="0"/>
          <a:chOff x="0" y="0"/>
          <a:chExt cx="0" cy="0"/>
        </a:xfrm>
      </p:grpSpPr>
      <p:sp>
        <p:nvSpPr>
          <p:cNvPr id="3" name="Rectangle 2"/>
          <p:cNvSpPr/>
          <p:nvPr/>
        </p:nvSpPr>
        <p:spPr>
          <a:xfrm>
            <a:off x="500034" y="889844"/>
            <a:ext cx="7929618" cy="2862322"/>
          </a:xfrm>
          <a:prstGeom prst="rect">
            <a:avLst/>
          </a:prstGeom>
        </p:spPr>
        <p:txBody>
          <a:bodyPr wrap="square">
            <a:spAutoFit/>
          </a:bodyPr>
          <a:lstStyle/>
          <a:p>
            <a:pPr>
              <a:lnSpc>
                <a:spcPct val="150000"/>
              </a:lnSpc>
            </a:pPr>
            <a:endParaRPr lang="fa-IR" sz="2000" dirty="0" smtClean="0">
              <a:cs typeface="2  Koodak" pitchFamily="2" charset="-78"/>
            </a:endParaRPr>
          </a:p>
          <a:p>
            <a:pPr>
              <a:lnSpc>
                <a:spcPct val="150000"/>
              </a:lnSpc>
            </a:pPr>
            <a:endParaRPr lang="fa-IR" sz="2000" dirty="0" smtClean="0">
              <a:cs typeface="2  Koodak" pitchFamily="2" charset="-78"/>
            </a:endParaRPr>
          </a:p>
          <a:p>
            <a:pPr>
              <a:lnSpc>
                <a:spcPct val="150000"/>
              </a:lnSpc>
            </a:pPr>
            <a:endParaRPr lang="fa-IR" sz="2000" dirty="0" smtClean="0">
              <a:cs typeface="2  Koodak" pitchFamily="2" charset="-78"/>
            </a:endParaRPr>
          </a:p>
          <a:p>
            <a:pPr>
              <a:lnSpc>
                <a:spcPct val="150000"/>
              </a:lnSpc>
            </a:pPr>
            <a:endParaRPr lang="fa-IR" sz="2000" dirty="0" smtClean="0">
              <a:cs typeface="2  Koodak" pitchFamily="2" charset="-78"/>
            </a:endParaRPr>
          </a:p>
          <a:p>
            <a:pPr>
              <a:lnSpc>
                <a:spcPct val="150000"/>
              </a:lnSpc>
            </a:pPr>
            <a:endParaRPr lang="fa-IR" sz="2000" dirty="0" smtClean="0">
              <a:cs typeface="2  Koodak" pitchFamily="2" charset="-78"/>
            </a:endParaRPr>
          </a:p>
          <a:p>
            <a:pPr>
              <a:lnSpc>
                <a:spcPct val="150000"/>
              </a:lnSpc>
            </a:pPr>
            <a:endParaRPr lang="fa-IR" sz="2000" dirty="0" smtClean="0">
              <a:cs typeface="2  Koodak" pitchFamily="2" charset="-78"/>
            </a:endParaRPr>
          </a:p>
        </p:txBody>
      </p:sp>
      <p:sp>
        <p:nvSpPr>
          <p:cNvPr id="5" name="Rectangle 4"/>
          <p:cNvSpPr/>
          <p:nvPr/>
        </p:nvSpPr>
        <p:spPr>
          <a:xfrm>
            <a:off x="500034" y="571480"/>
            <a:ext cx="8358214" cy="4247317"/>
          </a:xfrm>
          <a:prstGeom prst="rect">
            <a:avLst/>
          </a:prstGeom>
        </p:spPr>
        <p:txBody>
          <a:bodyPr wrap="square">
            <a:spAutoFit/>
          </a:bodyPr>
          <a:lstStyle/>
          <a:p>
            <a:pPr>
              <a:lnSpc>
                <a:spcPct val="150000"/>
              </a:lnSpc>
            </a:pPr>
            <a:r>
              <a:rPr lang="fa-IR" sz="2000" dirty="0" smtClean="0">
                <a:cs typeface="2  Koodak" pitchFamily="2" charset="-78"/>
              </a:rPr>
              <a:t>دستگاه الكتروشوك</a:t>
            </a:r>
            <a:r>
              <a:rPr lang="en-US" sz="2000" dirty="0" smtClean="0">
                <a:cs typeface="2  Koodak" pitchFamily="2" charset="-78"/>
              </a:rPr>
              <a:t> ZOLL </a:t>
            </a:r>
            <a:r>
              <a:rPr lang="fa-IR" sz="2000" dirty="0" smtClean="0">
                <a:cs typeface="2  Koodak" pitchFamily="2" charset="-78"/>
              </a:rPr>
              <a:t>پيشرفته ترين دستگاههاي الكتروشوك (دفيبريلاتور ) است و داراي قابليتهاي زير است</a:t>
            </a:r>
            <a:r>
              <a:rPr lang="en-US" sz="2000" dirty="0" smtClean="0">
                <a:cs typeface="2  Koodak" pitchFamily="2" charset="-78"/>
              </a:rPr>
              <a:t>:</a:t>
            </a:r>
            <a:br>
              <a:rPr lang="en-US" sz="2000" dirty="0" smtClean="0">
                <a:cs typeface="2  Koodak" pitchFamily="2" charset="-78"/>
              </a:rPr>
            </a:br>
            <a:r>
              <a:rPr lang="en-US" sz="2000" dirty="0" smtClean="0">
                <a:cs typeface="2  Koodak" pitchFamily="2" charset="-78"/>
              </a:rPr>
              <a:t>ECG </a:t>
            </a:r>
            <a:r>
              <a:rPr lang="fa-IR" sz="2000" dirty="0" smtClean="0">
                <a:cs typeface="2  Koodak" pitchFamily="2" charset="-78"/>
              </a:rPr>
              <a:t>مانيتورينگ ، تعيين ديجيتالي سيستم آلارم تاكي كاردي و برادي كاردي ،پيس ميكر اكسترنال ، محدوده آمپليتود ، صفحه نمايش اطلاعات مورد نمايش</a:t>
            </a:r>
            <a:r>
              <a:rPr lang="en-US" sz="2000" dirty="0" smtClean="0">
                <a:cs typeface="2  Koodak" pitchFamily="2" charset="-78"/>
              </a:rPr>
              <a:t> HR </a:t>
            </a:r>
            <a:r>
              <a:rPr lang="fa-IR" sz="2000" dirty="0" smtClean="0">
                <a:cs typeface="2  Koodak" pitchFamily="2" charset="-78"/>
              </a:rPr>
              <a:t>نمايش هشداري وضعيت پد و ليدها، تست فانكشنال دفيبريلاسيون است </a:t>
            </a:r>
            <a:r>
              <a:rPr lang="en-US" sz="2000" dirty="0" smtClean="0">
                <a:cs typeface="2  Koodak" pitchFamily="2" charset="-78"/>
              </a:rPr>
              <a:t/>
            </a:r>
            <a:br>
              <a:rPr lang="en-US" sz="2000" dirty="0" smtClean="0">
                <a:cs typeface="2  Koodak" pitchFamily="2" charset="-78"/>
              </a:rPr>
            </a:br>
            <a:endParaRPr lang="fa-IR" sz="2000" dirty="0" smtClean="0">
              <a:cs typeface="2  Koodak" pitchFamily="2" charset="-78"/>
            </a:endParaRPr>
          </a:p>
          <a:p>
            <a:pPr>
              <a:lnSpc>
                <a:spcPct val="150000"/>
              </a:lnSpc>
            </a:pPr>
            <a:r>
              <a:rPr lang="fa-IR" sz="2000" dirty="0" smtClean="0">
                <a:cs typeface="2  Koodak" pitchFamily="2" charset="-78"/>
              </a:rPr>
              <a:t>ولين قدم انتخاب پدال مناسب است. در اكثر دستگاه‌هاي</a:t>
            </a:r>
            <a:r>
              <a:rPr lang="en-US" sz="2000" dirty="0" smtClean="0">
                <a:cs typeface="2  Koodak" pitchFamily="2" charset="-78"/>
              </a:rPr>
              <a:t> DC </a:t>
            </a:r>
            <a:r>
              <a:rPr lang="fa-IR" sz="2000" dirty="0" smtClean="0">
                <a:cs typeface="2  Koodak" pitchFamily="2" charset="-78"/>
              </a:rPr>
              <a:t>شوك پدال‌هاي سايز اطفال در زير پدال‌هاي بزرگسالان قرار دارند كه معمولاً با فشردن دكمه‌اي از يكديگر جدا مي‌شوند</a:t>
            </a:r>
            <a:r>
              <a:rPr lang="en-US" sz="2000" dirty="0" smtClean="0">
                <a:cs typeface="2  Koodak" pitchFamily="2" charset="-78"/>
              </a:rPr>
              <a:t>.</a:t>
            </a:r>
            <a:br>
              <a:rPr lang="en-US" sz="2000" dirty="0" smtClean="0">
                <a:cs typeface="2  Koodak" pitchFamily="2" charset="-78"/>
              </a:rPr>
            </a:br>
            <a:endParaRPr lang="fa-IR" sz="2000" dirty="0">
              <a:cs typeface="2  Koodak" pitchFamily="2" charset="-78"/>
            </a:endParaRPr>
          </a:p>
        </p:txBody>
      </p:sp>
      <p:sp>
        <p:nvSpPr>
          <p:cNvPr id="6" name="Rectangle 5"/>
          <p:cNvSpPr/>
          <p:nvPr/>
        </p:nvSpPr>
        <p:spPr>
          <a:xfrm>
            <a:off x="571472" y="4429132"/>
            <a:ext cx="8215338" cy="1938992"/>
          </a:xfrm>
          <a:prstGeom prst="rect">
            <a:avLst/>
          </a:prstGeom>
        </p:spPr>
        <p:txBody>
          <a:bodyPr wrap="square">
            <a:spAutoFit/>
          </a:bodyPr>
          <a:lstStyle/>
          <a:p>
            <a:pPr>
              <a:lnSpc>
                <a:spcPct val="150000"/>
              </a:lnSpc>
            </a:pPr>
            <a:r>
              <a:rPr lang="fa-IR" sz="2000" dirty="0" smtClean="0">
                <a:cs typeface="2  Koodak" pitchFamily="2" charset="-78"/>
              </a:rPr>
              <a:t>مرحله بعدي محل قرارگيري صحيح پدال‌ها مي‌باشد بايد قبل از قراردادن پدال‌ها روي پوست بيمار مقداري ژل روي سطح پدال‌ها بماليد و براي اطمينان از تقسيم ژل روي كل سطح، هر دو پدال را روي هم قرار داده تا ژل در كل سطح تماس فلزي پدال پخش شود</a:t>
            </a:r>
            <a:r>
              <a:rPr lang="en-US" sz="2000" dirty="0" smtClean="0">
                <a:cs typeface="2  Koodak" pitchFamily="2" charset="-78"/>
              </a:rPr>
              <a:t>.</a:t>
            </a:r>
            <a:br>
              <a:rPr lang="en-US" sz="2000" dirty="0" smtClean="0">
                <a:cs typeface="2  Koodak" pitchFamily="2" charset="-78"/>
              </a:rPr>
            </a:br>
            <a:endParaRPr lang="fa-IR" sz="2000" dirty="0">
              <a:cs typeface="2  Koodak" pitchFamily="2" charset="-78"/>
            </a:endParaRPr>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6"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Horizontal)">
                                      <p:cBhvr>
                                        <p:cTn id="7" dur="1000"/>
                                        <p:tgtEl>
                                          <p:spTgt spid="5"/>
                                        </p:tgtEl>
                                      </p:cBhvr>
                                    </p:animEffect>
                                  </p:childTnLst>
                                </p:cTn>
                              </p:par>
                            </p:childTnLst>
                          </p:cTn>
                        </p:par>
                        <p:par>
                          <p:cTn id="8" fill="hold">
                            <p:stCondLst>
                              <p:cond delay="1000"/>
                            </p:stCondLst>
                            <p:childTnLst>
                              <p:par>
                                <p:cTn id="9" presetID="16" presetClass="entr" presetSubtype="26"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barn(inHorizontal)">
                                      <p:cBhvr>
                                        <p:cTn id="11"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a:gsLst>
            <a:gs pos="0">
              <a:schemeClr val="accent2">
                <a:alpha val="38000"/>
              </a:schemeClr>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
        <p:nvSpPr>
          <p:cNvPr id="2" name="Rectangle 1"/>
          <p:cNvSpPr/>
          <p:nvPr/>
        </p:nvSpPr>
        <p:spPr>
          <a:xfrm>
            <a:off x="285720" y="357166"/>
            <a:ext cx="8643998" cy="1891287"/>
          </a:xfrm>
          <a:prstGeom prst="rect">
            <a:avLst/>
          </a:prstGeom>
        </p:spPr>
        <p:txBody>
          <a:bodyPr wrap="square">
            <a:spAutoFit/>
          </a:bodyPr>
          <a:lstStyle/>
          <a:p>
            <a:pPr>
              <a:lnSpc>
                <a:spcPct val="150000"/>
              </a:lnSpc>
            </a:pPr>
            <a:r>
              <a:rPr lang="fa-IR" sz="2000" dirty="0" smtClean="0">
                <a:cs typeface="2  Koodak" pitchFamily="2" charset="-78"/>
              </a:rPr>
              <a:t>حين استفاده از دستگاه الکتروشوک باید دقت نمود که اگر بیمار روی تخت فلزی قرار دارد هیچ یک</a:t>
            </a:r>
            <a:endParaRPr lang="en-US" sz="2000" dirty="0" smtClean="0">
              <a:cs typeface="2  Koodak" pitchFamily="2" charset="-78"/>
            </a:endParaRPr>
          </a:p>
          <a:p>
            <a:pPr>
              <a:lnSpc>
                <a:spcPct val="150000"/>
              </a:lnSpc>
            </a:pPr>
            <a:r>
              <a:rPr lang="fa-IR" sz="2000" dirty="0" smtClean="0">
                <a:cs typeface="2  Koodak" pitchFamily="2" charset="-78"/>
              </a:rPr>
              <a:t>از اعضاي بدن وي با تخت در تماس نباشد. در زمان تخليه دستگاه بايد اطمينان داشت كه ديگران نيز با بيمار و تخت وي تماس ندارند و زمان تخليه شوك بايد اين مسئله اعلام شود</a:t>
            </a:r>
            <a:r>
              <a:rPr lang="en-US" sz="2000" dirty="0" smtClean="0">
                <a:cs typeface="2  Koodak" pitchFamily="2" charset="-78"/>
              </a:rPr>
              <a:t>. </a:t>
            </a:r>
            <a:br>
              <a:rPr lang="en-US" sz="2000" dirty="0" smtClean="0">
                <a:cs typeface="2  Koodak" pitchFamily="2" charset="-78"/>
              </a:rPr>
            </a:br>
            <a:endParaRPr lang="en-US" sz="2000" dirty="0">
              <a:cs typeface="2  Koodak" pitchFamily="2" charset="-78"/>
            </a:endParaRPr>
          </a:p>
        </p:txBody>
      </p:sp>
      <p:sp>
        <p:nvSpPr>
          <p:cNvPr id="3" name="Rectangle 2"/>
          <p:cNvSpPr/>
          <p:nvPr/>
        </p:nvSpPr>
        <p:spPr>
          <a:xfrm>
            <a:off x="500034" y="1857364"/>
            <a:ext cx="8429668" cy="3785652"/>
          </a:xfrm>
          <a:prstGeom prst="rect">
            <a:avLst/>
          </a:prstGeom>
        </p:spPr>
        <p:txBody>
          <a:bodyPr wrap="square">
            <a:spAutoFit/>
          </a:bodyPr>
          <a:lstStyle/>
          <a:p>
            <a:pPr>
              <a:lnSpc>
                <a:spcPct val="150000"/>
              </a:lnSpc>
            </a:pPr>
            <a:r>
              <a:rPr lang="fa-IR" sz="2000" dirty="0" smtClean="0">
                <a:cs typeface="2  Koodak" pitchFamily="2" charset="-78"/>
              </a:rPr>
              <a:t>زماني كه الكترودها يا پدال‌هاي الكتروشوك در تماس با بيمار هستند آن را روشن يا خاموش نكنيد</a:t>
            </a:r>
            <a:r>
              <a:rPr lang="en-US" sz="2000" dirty="0" smtClean="0">
                <a:cs typeface="2  Koodak" pitchFamily="2" charset="-78"/>
              </a:rPr>
              <a:t>.</a:t>
            </a:r>
            <a:br>
              <a:rPr lang="en-US" sz="2000" dirty="0" smtClean="0">
                <a:cs typeface="2  Koodak" pitchFamily="2" charset="-78"/>
              </a:rPr>
            </a:br>
            <a:r>
              <a:rPr lang="fa-IR" sz="2000" dirty="0" smtClean="0">
                <a:cs typeface="2  Koodak" pitchFamily="2" charset="-78"/>
              </a:rPr>
              <a:t>از قرار دادن دستگاه‌هاي داراي ميدان الكترومغناطيسي و فركانس راديويي در شعاع يك متري دستگاه خودداري كنيد، زيرا با ايجاد پارازيت در شكل موج</a:t>
            </a:r>
            <a:r>
              <a:rPr lang="en-US" sz="2000" dirty="0" smtClean="0">
                <a:cs typeface="2  Koodak" pitchFamily="2" charset="-78"/>
              </a:rPr>
              <a:t> ECG </a:t>
            </a:r>
            <a:r>
              <a:rPr lang="fa-IR" sz="2000" dirty="0" smtClean="0">
                <a:cs typeface="2  Koodak" pitchFamily="2" charset="-78"/>
              </a:rPr>
              <a:t>باعث اختلال در عملكرد دستگاه مي‌شوند</a:t>
            </a:r>
            <a:r>
              <a:rPr lang="en-US" sz="2000" dirty="0" smtClean="0">
                <a:cs typeface="2  Koodak" pitchFamily="2" charset="-78"/>
              </a:rPr>
              <a:t>.</a:t>
            </a:r>
            <a:br>
              <a:rPr lang="en-US" sz="2000" dirty="0" smtClean="0">
                <a:cs typeface="2  Koodak" pitchFamily="2" charset="-78"/>
              </a:rPr>
            </a:br>
            <a:r>
              <a:rPr lang="fa-IR" sz="2000" dirty="0" smtClean="0">
                <a:cs typeface="2  Koodak" pitchFamily="2" charset="-78"/>
              </a:rPr>
              <a:t>مايعاتي مثل محلول سالين و رينگر رساناهاي الكتريكي عالي هستند، براي جلوگيري از ايجاد جريان‌هاي الكتريكي كه بالقوه خطرناك هستند، دفيبريلاتور و وسايل اطراف آن بايد هميشه خشك و تميز باشد</a:t>
            </a:r>
            <a:r>
              <a:rPr lang="en-US" sz="2000" dirty="0" smtClean="0">
                <a:cs typeface="2  Koodak" pitchFamily="2" charset="-78"/>
              </a:rPr>
              <a:t>.</a:t>
            </a:r>
            <a:br>
              <a:rPr lang="en-US" sz="2000" dirty="0" smtClean="0">
                <a:cs typeface="2  Koodak" pitchFamily="2" charset="-78"/>
              </a:rPr>
            </a:br>
            <a:endParaRPr lang="fa-IR" sz="2000" dirty="0">
              <a:cs typeface="2  Koodak" pitchFamily="2" charset="-78"/>
            </a:endParaRPr>
          </a:p>
        </p:txBody>
      </p:sp>
      <p:sp>
        <p:nvSpPr>
          <p:cNvPr id="4" name="Rectangle 3"/>
          <p:cNvSpPr/>
          <p:nvPr/>
        </p:nvSpPr>
        <p:spPr>
          <a:xfrm>
            <a:off x="500034" y="5143512"/>
            <a:ext cx="8429652" cy="1477328"/>
          </a:xfrm>
          <a:prstGeom prst="rect">
            <a:avLst/>
          </a:prstGeom>
        </p:spPr>
        <p:txBody>
          <a:bodyPr wrap="square">
            <a:spAutoFit/>
          </a:bodyPr>
          <a:lstStyle/>
          <a:p>
            <a:pPr>
              <a:lnSpc>
                <a:spcPct val="150000"/>
              </a:lnSpc>
            </a:pPr>
            <a:r>
              <a:rPr lang="fa-IR" sz="2000" dirty="0" smtClean="0">
                <a:cs typeface="2  Koodak" pitchFamily="2" charset="-78"/>
              </a:rPr>
              <a:t>هرگز دفيبريلاتور را در محيط‌هاي قابل اشتغال و داروهاي بيهوشي يا اكسيژن با غلظت بالا بكار نبريد زيرا خطر انفجار وجود دارد. هنگام استفاده از دفيبريلاتور بايد جريان اكسيژن را قطع كرد</a:t>
            </a:r>
            <a:r>
              <a:rPr lang="en-US" sz="2000" dirty="0" smtClean="0">
                <a:cs typeface="2  Koodak" pitchFamily="2" charset="-78"/>
              </a:rPr>
              <a:t> .</a:t>
            </a:r>
            <a:br>
              <a:rPr lang="en-US" sz="2000" dirty="0" smtClean="0">
                <a:cs typeface="2  Koodak" pitchFamily="2" charset="-78"/>
              </a:rPr>
            </a:br>
            <a:endParaRPr lang="fa-IR" sz="2000" dirty="0">
              <a:cs typeface="2  Koodak" pitchFamily="2" charset="-78"/>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par>
                          <p:cTn id="8" fill="hold">
                            <p:stCondLst>
                              <p:cond delay="2000"/>
                            </p:stCondLst>
                            <p:childTnLst>
                              <p:par>
                                <p:cTn id="9" presetID="20" presetClass="entr" presetSubtype="0"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edge">
                                      <p:cBhvr>
                                        <p:cTn id="11" dur="2000"/>
                                        <p:tgtEl>
                                          <p:spTgt spid="3"/>
                                        </p:tgtEl>
                                      </p:cBhvr>
                                    </p:animEffect>
                                  </p:childTnLst>
                                </p:cTn>
                              </p:par>
                            </p:childTnLst>
                          </p:cTn>
                        </p:par>
                        <p:par>
                          <p:cTn id="12" fill="hold">
                            <p:stCondLst>
                              <p:cond delay="4000"/>
                            </p:stCondLst>
                            <p:childTnLst>
                              <p:par>
                                <p:cTn id="13" presetID="20"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edge">
                                      <p:cBhvr>
                                        <p:cTn id="15"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5">
            <a:alpha val="61000"/>
          </a:schemeClr>
        </a:solidFill>
        <a:effectLst/>
      </p:bgPr>
    </p:bg>
    <p:spTree>
      <p:nvGrpSpPr>
        <p:cNvPr id="1" name=""/>
        <p:cNvGrpSpPr/>
        <p:nvPr/>
      </p:nvGrpSpPr>
      <p:grpSpPr>
        <a:xfrm>
          <a:off x="0" y="0"/>
          <a:ext cx="0" cy="0"/>
          <a:chOff x="0" y="0"/>
          <a:chExt cx="0" cy="0"/>
        </a:xfrm>
      </p:grpSpPr>
      <p:sp>
        <p:nvSpPr>
          <p:cNvPr id="2" name="Rectangle 1"/>
          <p:cNvSpPr/>
          <p:nvPr/>
        </p:nvSpPr>
        <p:spPr>
          <a:xfrm>
            <a:off x="857224" y="3000372"/>
            <a:ext cx="7786726" cy="2400657"/>
          </a:xfrm>
          <a:prstGeom prst="rect">
            <a:avLst/>
          </a:prstGeom>
        </p:spPr>
        <p:txBody>
          <a:bodyPr wrap="square">
            <a:spAutoFit/>
          </a:bodyPr>
          <a:lstStyle/>
          <a:p>
            <a:pPr>
              <a:lnSpc>
                <a:spcPct val="150000"/>
              </a:lnSpc>
            </a:pPr>
            <a:r>
              <a:rPr lang="fa-IR" sz="2000" dirty="0" smtClean="0">
                <a:cs typeface="2  Koodak" pitchFamily="2" charset="-78"/>
              </a:rPr>
              <a:t>بعد از هر بار استفاده از دستگاه و اتمام شوك دادن به بيمار بلا فاصله پدال‌هاي الكتروشوك از ژل پاك شود، تا از خشك شدن ژل و نفوذ آن به داخل شيارهاي پدال‌ها جلوگيري كند. باقي ماندن ژل روي پدال‌هاي الكتروشوك موجب تشكيل رسوبات و اختلال عملكرد پدال خواهد شد</a:t>
            </a:r>
            <a:r>
              <a:rPr lang="en-US" sz="2000" dirty="0" smtClean="0">
                <a:cs typeface="2  Koodak" pitchFamily="2" charset="-78"/>
              </a:rPr>
              <a:t>. </a:t>
            </a:r>
            <a:r>
              <a:rPr lang="en-US" sz="2000" dirty="0" smtClean="0"/>
              <a:t/>
            </a:r>
            <a:br>
              <a:rPr lang="en-US" sz="2000" dirty="0" smtClean="0"/>
            </a:br>
            <a:endParaRPr lang="en-US" sz="2000" dirty="0" smtClean="0"/>
          </a:p>
        </p:txBody>
      </p:sp>
      <p:sp>
        <p:nvSpPr>
          <p:cNvPr id="3" name="Rectangle 2"/>
          <p:cNvSpPr/>
          <p:nvPr/>
        </p:nvSpPr>
        <p:spPr>
          <a:xfrm>
            <a:off x="857224" y="1571612"/>
            <a:ext cx="7786710" cy="1938992"/>
          </a:xfrm>
          <a:prstGeom prst="rect">
            <a:avLst/>
          </a:prstGeom>
        </p:spPr>
        <p:txBody>
          <a:bodyPr wrap="square">
            <a:spAutoFit/>
          </a:bodyPr>
          <a:lstStyle/>
          <a:p>
            <a:pPr>
              <a:lnSpc>
                <a:spcPct val="150000"/>
              </a:lnSpc>
            </a:pPr>
            <a:r>
              <a:rPr lang="fa-IR" sz="2000" dirty="0" smtClean="0">
                <a:cs typeface="2  Koodak" pitchFamily="2" charset="-78"/>
              </a:rPr>
              <a:t>هنگام استفاده از دستگاه هاي جراحي الكتريكي</a:t>
            </a:r>
            <a:r>
              <a:rPr lang="en-US" sz="2000" dirty="0" smtClean="0">
                <a:cs typeface="2  Koodak" pitchFamily="2" charset="-78"/>
              </a:rPr>
              <a:t> (Electro Surgical Unit) </a:t>
            </a:r>
            <a:r>
              <a:rPr lang="fa-IR" sz="2000" dirty="0" smtClean="0">
                <a:cs typeface="2  Koodak" pitchFamily="2" charset="-78"/>
              </a:rPr>
              <a:t>از دفيبريلاتور استفاده نكنيد زيرا عدم توجه به اين مسئله باعث سوختگي الكتريكي شديد، شوك يا ساير صدمات احتمالي مي‌شود</a:t>
            </a:r>
            <a:r>
              <a:rPr lang="en-US" sz="2000" dirty="0" smtClean="0">
                <a:cs typeface="2  Koodak" pitchFamily="2" charset="-78"/>
              </a:rPr>
              <a:t>.</a:t>
            </a:r>
            <a:br>
              <a:rPr lang="en-US" sz="2000" dirty="0" smtClean="0">
                <a:cs typeface="2  Koodak" pitchFamily="2" charset="-78"/>
              </a:rPr>
            </a:br>
            <a:endParaRPr lang="fa-IR" sz="2000" dirty="0">
              <a:cs typeface="2  Koodak" pitchFamily="2" charset="-78"/>
            </a:endParaRPr>
          </a:p>
        </p:txBody>
      </p:sp>
    </p:spTree>
  </p:cSld>
  <p:clrMapOvr>
    <a:masterClrMapping/>
  </p:clrMapOvr>
  <p:transition spd="slow">
    <p:wheel spokes="8"/>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strips(downLeft)">
                                      <p:cBhvr>
                                        <p:cTn id="7" dur="500"/>
                                        <p:tgtEl>
                                          <p:spTgt spid="3"/>
                                        </p:tgtEl>
                                      </p:cBhvr>
                                    </p:animEffect>
                                  </p:childTnLst>
                                </p:cTn>
                              </p:par>
                            </p:childTnLst>
                          </p:cTn>
                        </p:par>
                        <p:par>
                          <p:cTn id="8" fill="hold">
                            <p:stCondLst>
                              <p:cond delay="500"/>
                            </p:stCondLst>
                            <p:childTnLst>
                              <p:par>
                                <p:cTn id="9" presetID="18" presetClass="entr" presetSubtype="12"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strips(downLeft)">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rgbClr val="A02867">
                <a:alpha val="50000"/>
              </a:srgbClr>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10000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3073" name="Rectangle 1"/>
          <p:cNvSpPr>
            <a:spLocks noChangeArrowheads="1"/>
          </p:cNvSpPr>
          <p:nvPr/>
        </p:nvSpPr>
        <p:spPr bwMode="auto">
          <a:xfrm>
            <a:off x="4286248" y="642919"/>
            <a:ext cx="4572033"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2800" b="1" i="0" u="none" strike="noStrike" cap="none" normalizeH="0" baseline="0" dirty="0" smtClean="0">
                <a:ln>
                  <a:noFill/>
                </a:ln>
                <a:solidFill>
                  <a:srgbClr val="C00000"/>
                </a:solidFill>
                <a:effectLst/>
                <a:latin typeface="Calibri"/>
                <a:ea typeface="Times New Roman" pitchFamily="18" charset="0"/>
                <a:cs typeface="2  Koodak" pitchFamily="2" charset="-78"/>
              </a:rPr>
              <a:t> نکاتی در مورد اعمال شوک:</a:t>
            </a:r>
            <a:endParaRPr kumimoji="0" lang="fa-IR" sz="6000" b="0" i="0" u="none" strike="noStrike" cap="none" normalizeH="0" baseline="0" dirty="0" smtClean="0">
              <a:ln>
                <a:noFill/>
              </a:ln>
              <a:solidFill>
                <a:srgbClr val="C00000"/>
              </a:solidFill>
              <a:effectLst/>
              <a:latin typeface="Arial" pitchFamily="34" charset="0"/>
              <a:cs typeface="2  Koodak" pitchFamily="2" charset="-78"/>
            </a:endParaRPr>
          </a:p>
        </p:txBody>
      </p:sp>
      <p:sp>
        <p:nvSpPr>
          <p:cNvPr id="3074" name="Rectangle 2"/>
          <p:cNvSpPr>
            <a:spLocks noChangeArrowheads="1"/>
          </p:cNvSpPr>
          <p:nvPr/>
        </p:nvSpPr>
        <p:spPr bwMode="auto">
          <a:xfrm>
            <a:off x="0" y="1428736"/>
            <a:ext cx="8858216" cy="97719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 typeface="Wingdings" pitchFamily="2" charset="2"/>
              <a:buChar char="ü"/>
              <a:tabLst/>
            </a:pP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برای افزایش هدایت الکتریکی از ژل مخصوص الکترو استفاده کنید و هرگز الکل یا ژل لوبریکانت مانند </a:t>
            </a:r>
            <a:r>
              <a:rPr kumimoji="0" lang="en-US"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K.Y jell</a:t>
            </a: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استفاده نکنید. کم بودن میزان رسانایی باعث سوختگی پوست بیمار میشود.</a:t>
            </a:r>
            <a:endParaRPr kumimoji="0" lang="fa-IR" sz="48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3075" name="Rectangle 3"/>
          <p:cNvSpPr>
            <a:spLocks noChangeArrowheads="1"/>
          </p:cNvSpPr>
          <p:nvPr/>
        </p:nvSpPr>
        <p:spPr bwMode="auto">
          <a:xfrm>
            <a:off x="428597" y="2786058"/>
            <a:ext cx="842968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spcBef>
                <a:spcPct val="0"/>
              </a:spcBef>
              <a:spcAft>
                <a:spcPct val="0"/>
              </a:spcAft>
              <a:buClrTx/>
              <a:buSzTx/>
              <a:buFont typeface="Wingdings" pitchFamily="2" charset="2"/>
              <a:buChar char="ü"/>
              <a:tabLst/>
            </a:pP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جریان اکسیژن را بدلیل خطر انفجار قطع کنید .</a:t>
            </a:r>
            <a:endParaRPr kumimoji="0" lang="fa-IR" sz="48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3076" name="Rectangle 4"/>
          <p:cNvSpPr>
            <a:spLocks noChangeArrowheads="1"/>
          </p:cNvSpPr>
          <p:nvPr/>
        </p:nvSpPr>
        <p:spPr bwMode="auto">
          <a:xfrm>
            <a:off x="1428728" y="3571876"/>
            <a:ext cx="7429494"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 typeface="Wingdings" pitchFamily="2" charset="2"/>
              <a:buChar char="ü"/>
              <a:tabLst/>
            </a:pP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از تخت و بدن بیمار فاصله بگیرید.</a:t>
            </a:r>
            <a:endParaRPr kumimoji="0" lang="fa-IR" sz="48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3077" name="Rectangle 5"/>
          <p:cNvSpPr>
            <a:spLocks noChangeArrowheads="1"/>
          </p:cNvSpPr>
          <p:nvPr/>
        </p:nvSpPr>
        <p:spPr bwMode="auto">
          <a:xfrm>
            <a:off x="357158" y="4357694"/>
            <a:ext cx="8501122" cy="3693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spcBef>
                <a:spcPct val="0"/>
              </a:spcBef>
              <a:spcAft>
                <a:spcPct val="0"/>
              </a:spcAft>
              <a:buClrTx/>
              <a:buSzTx/>
              <a:buFont typeface="Wingdings" pitchFamily="2" charset="2"/>
              <a:buChar char="ü"/>
              <a:tabLst/>
            </a:pPr>
            <a:r>
              <a:rPr kumimoji="0" lang="fa-IR"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فشار بر روی پدالها حدود 10تا 12 کیلوگرم باشد.</a:t>
            </a:r>
            <a:endParaRPr kumimoji="0" lang="fa-IR" sz="44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3078" name="Rectangle 6"/>
          <p:cNvSpPr>
            <a:spLocks noChangeArrowheads="1"/>
          </p:cNvSpPr>
          <p:nvPr/>
        </p:nvSpPr>
        <p:spPr bwMode="auto">
          <a:xfrm>
            <a:off x="0" y="4929198"/>
            <a:ext cx="8885232"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 typeface="Wingdings" pitchFamily="2" charset="2"/>
              <a:buChar char="ü"/>
              <a:tabLst/>
            </a:pPr>
            <a:r>
              <a:rPr kumimoji="0" lang="fa-IR" b="0" i="0" u="none" strike="noStrike" cap="none" normalizeH="0" baseline="0" dirty="0" smtClean="0">
                <a:ln>
                  <a:noFill/>
                </a:ln>
                <a:solidFill>
                  <a:srgbClr val="000000"/>
                </a:solidFill>
                <a:effectLst/>
                <a:latin typeface="Calibri"/>
                <a:ea typeface="Times New Roman" pitchFamily="18" charset="0"/>
                <a:cs typeface="2  Koodak" pitchFamily="2" charset="-78"/>
              </a:rPr>
              <a:t> </a:t>
            </a:r>
            <a:r>
              <a:rPr kumimoji="0" lang="fa-IR" sz="2000" b="0" i="0" u="none" strike="noStrike" cap="none" normalizeH="0" baseline="0" dirty="0" smtClean="0">
                <a:ln>
                  <a:noFill/>
                </a:ln>
                <a:solidFill>
                  <a:srgbClr val="000000"/>
                </a:solidFill>
                <a:effectLst/>
                <a:latin typeface="Calibri"/>
                <a:ea typeface="Times New Roman" pitchFamily="18" charset="0"/>
                <a:cs typeface="2  Koodak" pitchFamily="2" charset="-78"/>
              </a:rPr>
              <a:t>تکان خوردن بیمار هنگام شوک نشانه انجام صحیح و ایجاد جرقه نشانه عدم تماس صحیح پوست و پدالها می باشد</a:t>
            </a:r>
            <a:endParaRPr kumimoji="0" lang="fa-IR" sz="4800" b="0" i="0" u="none" strike="noStrike" cap="none" normalizeH="0" baseline="0" dirty="0" smtClean="0">
              <a:ln>
                <a:noFill/>
              </a:ln>
              <a:solidFill>
                <a:schemeClr val="tx1"/>
              </a:solidFill>
              <a:effectLst/>
              <a:latin typeface="Arial" pitchFamily="34" charset="0"/>
              <a:cs typeface="2  Koodak" pitchFamily="2" charset="-78"/>
            </a:endParaRPr>
          </a:p>
        </p:txBody>
      </p:sp>
    </p:spTree>
  </p:cSld>
  <p:clrMapOvr>
    <a:masterClrMapping/>
  </p:clrMapOvr>
  <p:transition spd="slow">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afterEffect">
                                  <p:stCondLst>
                                    <p:cond delay="0"/>
                                  </p:stCondLst>
                                  <p:iterate type="lt">
                                    <p:tmPct val="10000"/>
                                  </p:iterate>
                                  <p:childTnLst>
                                    <p:set>
                                      <p:cBhvr>
                                        <p:cTn id="6" dur="1" fill="hold">
                                          <p:stCondLst>
                                            <p:cond delay="0"/>
                                          </p:stCondLst>
                                        </p:cTn>
                                        <p:tgtEl>
                                          <p:spTgt spid="3073"/>
                                        </p:tgtEl>
                                        <p:attrNameLst>
                                          <p:attrName>style.visibility</p:attrName>
                                        </p:attrNameLst>
                                      </p:cBhvr>
                                      <p:to>
                                        <p:strVal val="visible"/>
                                      </p:to>
                                    </p:set>
                                    <p:anim by="(-#ppt_w*2)" calcmode="lin" valueType="num">
                                      <p:cBhvr rctx="PPT">
                                        <p:cTn id="7" dur="1000" autoRev="1" fill="hold">
                                          <p:stCondLst>
                                            <p:cond delay="0"/>
                                          </p:stCondLst>
                                        </p:cTn>
                                        <p:tgtEl>
                                          <p:spTgt spid="3073"/>
                                        </p:tgtEl>
                                        <p:attrNameLst>
                                          <p:attrName>ppt_w</p:attrName>
                                        </p:attrNameLst>
                                      </p:cBhvr>
                                    </p:anim>
                                    <p:anim by="(#ppt_w*0.50)" calcmode="lin" valueType="num">
                                      <p:cBhvr>
                                        <p:cTn id="8" dur="1000" decel="50000" autoRev="1" fill="hold">
                                          <p:stCondLst>
                                            <p:cond delay="0"/>
                                          </p:stCondLst>
                                        </p:cTn>
                                        <p:tgtEl>
                                          <p:spTgt spid="3073"/>
                                        </p:tgtEl>
                                        <p:attrNameLst>
                                          <p:attrName>ppt_x</p:attrName>
                                        </p:attrNameLst>
                                      </p:cBhvr>
                                    </p:anim>
                                    <p:anim from="(-#ppt_h/2)" to="(#ppt_y)" calcmode="lin" valueType="num">
                                      <p:cBhvr>
                                        <p:cTn id="9" dur="2000" fill="hold">
                                          <p:stCondLst>
                                            <p:cond delay="0"/>
                                          </p:stCondLst>
                                        </p:cTn>
                                        <p:tgtEl>
                                          <p:spTgt spid="3073"/>
                                        </p:tgtEl>
                                        <p:attrNameLst>
                                          <p:attrName>ppt_y</p:attrName>
                                        </p:attrNameLst>
                                      </p:cBhvr>
                                    </p:anim>
                                    <p:animRot by="21600000">
                                      <p:cBhvr>
                                        <p:cTn id="10" dur="2000" fill="hold">
                                          <p:stCondLst>
                                            <p:cond delay="0"/>
                                          </p:stCondLst>
                                        </p:cTn>
                                        <p:tgtEl>
                                          <p:spTgt spid="3073"/>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nodeType="clickEffect">
                                  <p:stCondLst>
                                    <p:cond delay="0"/>
                                  </p:stCondLst>
                                  <p:childTnLst>
                                    <p:set>
                                      <p:cBhvr>
                                        <p:cTn id="14" dur="1" fill="hold">
                                          <p:stCondLst>
                                            <p:cond delay="0"/>
                                          </p:stCondLst>
                                        </p:cTn>
                                        <p:tgtEl>
                                          <p:spTgt spid="3074">
                                            <p:txEl>
                                              <p:pRg st="0" end="0"/>
                                            </p:txEl>
                                          </p:spTgt>
                                        </p:tgtEl>
                                        <p:attrNameLst>
                                          <p:attrName>style.visibility</p:attrName>
                                        </p:attrNameLst>
                                      </p:cBhvr>
                                      <p:to>
                                        <p:strVal val="visible"/>
                                      </p:to>
                                    </p:set>
                                    <p:anim calcmode="lin" valueType="num">
                                      <p:cBhvr>
                                        <p:cTn id="15" dur="2000" fill="hold"/>
                                        <p:tgtEl>
                                          <p:spTgt spid="3074">
                                            <p:txEl>
                                              <p:pRg st="0" end="0"/>
                                            </p:txEl>
                                          </p:spTgt>
                                        </p:tgtEl>
                                        <p:attrNameLst>
                                          <p:attrName>ppt_w</p:attrName>
                                        </p:attrNameLst>
                                      </p:cBhvr>
                                      <p:tavLst>
                                        <p:tav tm="0">
                                          <p:val>
                                            <p:fltVal val="0"/>
                                          </p:val>
                                        </p:tav>
                                        <p:tav tm="100000">
                                          <p:val>
                                            <p:strVal val="#ppt_w"/>
                                          </p:val>
                                        </p:tav>
                                      </p:tavLst>
                                    </p:anim>
                                    <p:anim calcmode="lin" valueType="num">
                                      <p:cBhvr>
                                        <p:cTn id="16" dur="2000" fill="hold"/>
                                        <p:tgtEl>
                                          <p:spTgt spid="3074">
                                            <p:txEl>
                                              <p:pRg st="0" end="0"/>
                                            </p:txEl>
                                          </p:spTgt>
                                        </p:tgtEl>
                                        <p:attrNameLst>
                                          <p:attrName>ppt_h</p:attrName>
                                        </p:attrNameLst>
                                      </p:cBhvr>
                                      <p:tavLst>
                                        <p:tav tm="0">
                                          <p:val>
                                            <p:fltVal val="0"/>
                                          </p:val>
                                        </p:tav>
                                        <p:tav tm="100000">
                                          <p:val>
                                            <p:strVal val="#ppt_h"/>
                                          </p:val>
                                        </p:tav>
                                      </p:tavLst>
                                    </p:anim>
                                    <p:anim calcmode="lin" valueType="num">
                                      <p:cBhvr>
                                        <p:cTn id="17" dur="2000" fill="hold"/>
                                        <p:tgtEl>
                                          <p:spTgt spid="3074">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8" dur="2000" fill="hold"/>
                                        <p:tgtEl>
                                          <p:spTgt spid="3074">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3075"/>
                                        </p:tgtEl>
                                        <p:attrNameLst>
                                          <p:attrName>style.visibility</p:attrName>
                                        </p:attrNameLst>
                                      </p:cBhvr>
                                      <p:to>
                                        <p:strVal val="visible"/>
                                      </p:to>
                                    </p:set>
                                    <p:anim calcmode="lin" valueType="num">
                                      <p:cBhvr>
                                        <p:cTn id="23" dur="2000" fill="hold"/>
                                        <p:tgtEl>
                                          <p:spTgt spid="3075"/>
                                        </p:tgtEl>
                                        <p:attrNameLst>
                                          <p:attrName>ppt_w</p:attrName>
                                        </p:attrNameLst>
                                      </p:cBhvr>
                                      <p:tavLst>
                                        <p:tav tm="0">
                                          <p:val>
                                            <p:fltVal val="0"/>
                                          </p:val>
                                        </p:tav>
                                        <p:tav tm="100000">
                                          <p:val>
                                            <p:strVal val="#ppt_w"/>
                                          </p:val>
                                        </p:tav>
                                      </p:tavLst>
                                    </p:anim>
                                    <p:anim calcmode="lin" valueType="num">
                                      <p:cBhvr>
                                        <p:cTn id="24" dur="2000" fill="hold"/>
                                        <p:tgtEl>
                                          <p:spTgt spid="3075"/>
                                        </p:tgtEl>
                                        <p:attrNameLst>
                                          <p:attrName>ppt_h</p:attrName>
                                        </p:attrNameLst>
                                      </p:cBhvr>
                                      <p:tavLst>
                                        <p:tav tm="0">
                                          <p:val>
                                            <p:fltVal val="0"/>
                                          </p:val>
                                        </p:tav>
                                        <p:tav tm="100000">
                                          <p:val>
                                            <p:strVal val="#ppt_h"/>
                                          </p:val>
                                        </p:tav>
                                      </p:tavLst>
                                    </p:anim>
                                    <p:anim calcmode="lin" valueType="num">
                                      <p:cBhvr>
                                        <p:cTn id="25" dur="2000" fill="hold"/>
                                        <p:tgtEl>
                                          <p:spTgt spid="3075"/>
                                        </p:tgtEl>
                                        <p:attrNameLst>
                                          <p:attrName>ppt_x</p:attrName>
                                        </p:attrNameLst>
                                      </p:cBhvr>
                                      <p:tavLst>
                                        <p:tav tm="0" fmla="#ppt_x+(cos(-2*pi*(1-$))*-#ppt_x-sin(-2*pi*(1-$))*(1-#ppt_y))*(1-$)">
                                          <p:val>
                                            <p:fltVal val="0"/>
                                          </p:val>
                                        </p:tav>
                                        <p:tav tm="100000">
                                          <p:val>
                                            <p:fltVal val="1"/>
                                          </p:val>
                                        </p:tav>
                                      </p:tavLst>
                                    </p:anim>
                                    <p:anim calcmode="lin" valueType="num">
                                      <p:cBhvr>
                                        <p:cTn id="26" dur="2000" fill="hold"/>
                                        <p:tgtEl>
                                          <p:spTgt spid="3075"/>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35" presetClass="entr" presetSubtype="0" fill="hold" nodeType="clickEffect">
                                  <p:stCondLst>
                                    <p:cond delay="0"/>
                                  </p:stCondLst>
                                  <p:childTnLst>
                                    <p:set>
                                      <p:cBhvr>
                                        <p:cTn id="30" dur="1" fill="hold">
                                          <p:stCondLst>
                                            <p:cond delay="0"/>
                                          </p:stCondLst>
                                        </p:cTn>
                                        <p:tgtEl>
                                          <p:spTgt spid="3076">
                                            <p:txEl>
                                              <p:pRg st="0" end="0"/>
                                            </p:txEl>
                                          </p:spTgt>
                                        </p:tgtEl>
                                        <p:attrNameLst>
                                          <p:attrName>style.visibility</p:attrName>
                                        </p:attrNameLst>
                                      </p:cBhvr>
                                      <p:to>
                                        <p:strVal val="visible"/>
                                      </p:to>
                                    </p:set>
                                    <p:animEffect transition="in" filter="fade">
                                      <p:cBhvr>
                                        <p:cTn id="31" dur="2000"/>
                                        <p:tgtEl>
                                          <p:spTgt spid="3076">
                                            <p:txEl>
                                              <p:pRg st="0" end="0"/>
                                            </p:txEl>
                                          </p:spTgt>
                                        </p:tgtEl>
                                      </p:cBhvr>
                                    </p:animEffect>
                                    <p:anim calcmode="lin" valueType="num">
                                      <p:cBhvr>
                                        <p:cTn id="32" dur="2000" fill="hold"/>
                                        <p:tgtEl>
                                          <p:spTgt spid="3076">
                                            <p:txEl>
                                              <p:pRg st="0" end="0"/>
                                            </p:txEl>
                                          </p:spTgt>
                                        </p:tgtEl>
                                        <p:attrNameLst>
                                          <p:attrName>style.rotation</p:attrName>
                                        </p:attrNameLst>
                                      </p:cBhvr>
                                      <p:tavLst>
                                        <p:tav tm="0">
                                          <p:val>
                                            <p:fltVal val="720"/>
                                          </p:val>
                                        </p:tav>
                                        <p:tav tm="100000">
                                          <p:val>
                                            <p:fltVal val="0"/>
                                          </p:val>
                                        </p:tav>
                                      </p:tavLst>
                                    </p:anim>
                                    <p:anim calcmode="lin" valueType="num">
                                      <p:cBhvr>
                                        <p:cTn id="33" dur="2000" fill="hold"/>
                                        <p:tgtEl>
                                          <p:spTgt spid="3076">
                                            <p:txEl>
                                              <p:pRg st="0" end="0"/>
                                            </p:txEl>
                                          </p:spTgt>
                                        </p:tgtEl>
                                        <p:attrNameLst>
                                          <p:attrName>ppt_h</p:attrName>
                                        </p:attrNameLst>
                                      </p:cBhvr>
                                      <p:tavLst>
                                        <p:tav tm="0">
                                          <p:val>
                                            <p:fltVal val="0"/>
                                          </p:val>
                                        </p:tav>
                                        <p:tav tm="100000">
                                          <p:val>
                                            <p:strVal val="#ppt_h"/>
                                          </p:val>
                                        </p:tav>
                                      </p:tavLst>
                                    </p:anim>
                                    <p:anim calcmode="lin" valueType="num">
                                      <p:cBhvr>
                                        <p:cTn id="34" dur="2000" fill="hold"/>
                                        <p:tgtEl>
                                          <p:spTgt spid="3076">
                                            <p:txEl>
                                              <p:pRg st="0" end="0"/>
                                            </p:txEl>
                                          </p:spTgt>
                                        </p:tgtEl>
                                        <p:attrNameLst>
                                          <p:attrName>ppt_w</p:attrName>
                                        </p:attrNameLst>
                                      </p:cBhvr>
                                      <p:tavLst>
                                        <p:tav tm="0">
                                          <p:val>
                                            <p:fltVal val="0"/>
                                          </p:val>
                                        </p:tav>
                                        <p:tav tm="100000">
                                          <p:val>
                                            <p:strVal val="#ppt_w"/>
                                          </p:val>
                                        </p:tav>
                                      </p:tavLst>
                                    </p:anim>
                                  </p:childTnLst>
                                </p:cTn>
                              </p:par>
                            </p:childTnLst>
                          </p:cTn>
                        </p:par>
                      </p:childTnLst>
                    </p:cTn>
                  </p:par>
                  <p:par>
                    <p:cTn id="35" fill="hold">
                      <p:stCondLst>
                        <p:cond delay="indefinite"/>
                      </p:stCondLst>
                      <p:childTnLst>
                        <p:par>
                          <p:cTn id="36" fill="hold">
                            <p:stCondLst>
                              <p:cond delay="0"/>
                            </p:stCondLst>
                            <p:childTnLst>
                              <p:par>
                                <p:cTn id="37" presetID="24" presetClass="entr" presetSubtype="0" fill="hold" nodeType="clickEffect">
                                  <p:stCondLst>
                                    <p:cond delay="0"/>
                                  </p:stCondLst>
                                  <p:childTnLst>
                                    <p:set>
                                      <p:cBhvr>
                                        <p:cTn id="38" dur="1" fill="hold">
                                          <p:stCondLst>
                                            <p:cond delay="0"/>
                                          </p:stCondLst>
                                        </p:cTn>
                                        <p:tgtEl>
                                          <p:spTgt spid="3077">
                                            <p:txEl>
                                              <p:pRg st="0" end="0"/>
                                            </p:txEl>
                                          </p:spTgt>
                                        </p:tgtEl>
                                        <p:attrNameLst>
                                          <p:attrName>style.visibility</p:attrName>
                                        </p:attrNameLst>
                                      </p:cBhvr>
                                      <p:to>
                                        <p:strVal val="visible"/>
                                      </p:to>
                                    </p:set>
                                    <p:anim to="" calcmode="lin" valueType="num">
                                      <p:cBhvr>
                                        <p:cTn id="39" dur="1" fill="hold"/>
                                        <p:tgtEl>
                                          <p:spTgt spid="3077">
                                            <p:txEl>
                                              <p:pRg st="0" end="0"/>
                                            </p:txEl>
                                          </p:spTgt>
                                        </p:tgtEl>
                                        <p:attrNameLst>
                                          <p:attrName/>
                                        </p:attrNameLst>
                                      </p:cBhvr>
                                    </p:anim>
                                  </p:childTnLst>
                                </p:cTn>
                              </p:par>
                            </p:childTnLst>
                          </p:cTn>
                        </p:par>
                      </p:childTnLst>
                    </p:cTn>
                  </p:par>
                  <p:par>
                    <p:cTn id="40" fill="hold">
                      <p:stCondLst>
                        <p:cond delay="indefinite"/>
                      </p:stCondLst>
                      <p:childTnLst>
                        <p:par>
                          <p:cTn id="41" fill="hold">
                            <p:stCondLst>
                              <p:cond delay="0"/>
                            </p:stCondLst>
                            <p:childTnLst>
                              <p:par>
                                <p:cTn id="42" presetID="25" presetClass="entr" presetSubtype="0" fill="hold" grpId="0" nodeType="clickEffect">
                                  <p:stCondLst>
                                    <p:cond delay="0"/>
                                  </p:stCondLst>
                                  <p:childTnLst>
                                    <p:set>
                                      <p:cBhvr>
                                        <p:cTn id="43" dur="1" fill="hold">
                                          <p:stCondLst>
                                            <p:cond delay="0"/>
                                          </p:stCondLst>
                                        </p:cTn>
                                        <p:tgtEl>
                                          <p:spTgt spid="3078"/>
                                        </p:tgtEl>
                                        <p:attrNameLst>
                                          <p:attrName>style.visibility</p:attrName>
                                        </p:attrNameLst>
                                      </p:cBhvr>
                                      <p:to>
                                        <p:strVal val="visible"/>
                                      </p:to>
                                    </p:set>
                                    <p:anim calcmode="lin" valueType="num">
                                      <p:cBhvr>
                                        <p:cTn id="44" dur="1000" decel="50000" fill="hold">
                                          <p:stCondLst>
                                            <p:cond delay="0"/>
                                          </p:stCondLst>
                                        </p:cTn>
                                        <p:tgtEl>
                                          <p:spTgt spid="3078"/>
                                        </p:tgtEl>
                                        <p:attrNameLst>
                                          <p:attrName>style.rotation</p:attrName>
                                        </p:attrNameLst>
                                      </p:cBhvr>
                                      <p:tavLst>
                                        <p:tav tm="0">
                                          <p:val>
                                            <p:fltVal val="-90"/>
                                          </p:val>
                                        </p:tav>
                                        <p:tav tm="100000">
                                          <p:val>
                                            <p:fltVal val="0"/>
                                          </p:val>
                                        </p:tav>
                                      </p:tavLst>
                                    </p:anim>
                                    <p:anim calcmode="lin" valueType="num">
                                      <p:cBhvr>
                                        <p:cTn id="45" dur="1000" decel="50000" fill="hold">
                                          <p:stCondLst>
                                            <p:cond delay="0"/>
                                          </p:stCondLst>
                                        </p:cTn>
                                        <p:tgtEl>
                                          <p:spTgt spid="3078"/>
                                        </p:tgtEl>
                                        <p:attrNameLst>
                                          <p:attrName>ppt_w</p:attrName>
                                        </p:attrNameLst>
                                      </p:cBhvr>
                                      <p:tavLst>
                                        <p:tav tm="0">
                                          <p:val>
                                            <p:strVal val="#ppt_w"/>
                                          </p:val>
                                        </p:tav>
                                        <p:tav tm="100000">
                                          <p:val>
                                            <p:strVal val="#ppt_w*.05"/>
                                          </p:val>
                                        </p:tav>
                                      </p:tavLst>
                                    </p:anim>
                                    <p:anim calcmode="lin" valueType="num">
                                      <p:cBhvr>
                                        <p:cTn id="46" dur="1000" accel="50000" fill="hold">
                                          <p:stCondLst>
                                            <p:cond delay="1000"/>
                                          </p:stCondLst>
                                        </p:cTn>
                                        <p:tgtEl>
                                          <p:spTgt spid="3078"/>
                                        </p:tgtEl>
                                        <p:attrNameLst>
                                          <p:attrName>ppt_w</p:attrName>
                                        </p:attrNameLst>
                                      </p:cBhvr>
                                      <p:tavLst>
                                        <p:tav tm="0">
                                          <p:val>
                                            <p:strVal val="#ppt_w*.05"/>
                                          </p:val>
                                        </p:tav>
                                        <p:tav tm="100000">
                                          <p:val>
                                            <p:strVal val="#ppt_w"/>
                                          </p:val>
                                        </p:tav>
                                      </p:tavLst>
                                    </p:anim>
                                    <p:anim calcmode="lin" valueType="num">
                                      <p:cBhvr>
                                        <p:cTn id="47" dur="2000" fill="hold"/>
                                        <p:tgtEl>
                                          <p:spTgt spid="3078"/>
                                        </p:tgtEl>
                                        <p:attrNameLst>
                                          <p:attrName>ppt_h</p:attrName>
                                        </p:attrNameLst>
                                      </p:cBhvr>
                                      <p:tavLst>
                                        <p:tav tm="0">
                                          <p:val>
                                            <p:strVal val="#ppt_h"/>
                                          </p:val>
                                        </p:tav>
                                        <p:tav tm="100000">
                                          <p:val>
                                            <p:strVal val="#ppt_h"/>
                                          </p:val>
                                        </p:tav>
                                      </p:tavLst>
                                    </p:anim>
                                    <p:anim calcmode="lin" valueType="num">
                                      <p:cBhvr>
                                        <p:cTn id="48" dur="1000" decel="50000" fill="hold">
                                          <p:stCondLst>
                                            <p:cond delay="0"/>
                                          </p:stCondLst>
                                        </p:cTn>
                                        <p:tgtEl>
                                          <p:spTgt spid="3078"/>
                                        </p:tgtEl>
                                        <p:attrNameLst>
                                          <p:attrName>ppt_x</p:attrName>
                                        </p:attrNameLst>
                                      </p:cBhvr>
                                      <p:tavLst>
                                        <p:tav tm="0">
                                          <p:val>
                                            <p:strVal val="#ppt_x+.4"/>
                                          </p:val>
                                        </p:tav>
                                        <p:tav tm="100000">
                                          <p:val>
                                            <p:strVal val="#ppt_x"/>
                                          </p:val>
                                        </p:tav>
                                      </p:tavLst>
                                    </p:anim>
                                    <p:anim calcmode="lin" valueType="num">
                                      <p:cBhvr>
                                        <p:cTn id="49" dur="1000" decel="50000" fill="hold">
                                          <p:stCondLst>
                                            <p:cond delay="0"/>
                                          </p:stCondLst>
                                        </p:cTn>
                                        <p:tgtEl>
                                          <p:spTgt spid="3078"/>
                                        </p:tgtEl>
                                        <p:attrNameLst>
                                          <p:attrName>ppt_y</p:attrName>
                                        </p:attrNameLst>
                                      </p:cBhvr>
                                      <p:tavLst>
                                        <p:tav tm="0">
                                          <p:val>
                                            <p:strVal val="#ppt_y-.2"/>
                                          </p:val>
                                        </p:tav>
                                        <p:tav tm="100000">
                                          <p:val>
                                            <p:strVal val="#ppt_y+.1"/>
                                          </p:val>
                                        </p:tav>
                                      </p:tavLst>
                                    </p:anim>
                                    <p:anim calcmode="lin" valueType="num">
                                      <p:cBhvr>
                                        <p:cTn id="50" dur="1000" accel="50000" fill="hold">
                                          <p:stCondLst>
                                            <p:cond delay="1000"/>
                                          </p:stCondLst>
                                        </p:cTn>
                                        <p:tgtEl>
                                          <p:spTgt spid="3078"/>
                                        </p:tgtEl>
                                        <p:attrNameLst>
                                          <p:attrName>ppt_y</p:attrName>
                                        </p:attrNameLst>
                                      </p:cBhvr>
                                      <p:tavLst>
                                        <p:tav tm="0">
                                          <p:val>
                                            <p:strVal val="#ppt_y+.1"/>
                                          </p:val>
                                        </p:tav>
                                        <p:tav tm="100000">
                                          <p:val>
                                            <p:strVal val="#ppt_y"/>
                                          </p:val>
                                        </p:tav>
                                      </p:tavLst>
                                    </p:anim>
                                    <p:animEffect transition="in" filter="fade">
                                      <p:cBhvr>
                                        <p:cTn id="51" dur="2000" decel="50000">
                                          <p:stCondLst>
                                            <p:cond delay="0"/>
                                          </p:stCondLst>
                                        </p:cTn>
                                        <p:tgtEl>
                                          <p:spTgt spid="30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 grpId="0"/>
      <p:bldP spid="3075" grpId="0"/>
      <p:bldP spid="307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1">
          <a:gsLst>
            <a:gs pos="100000">
              <a:srgbClr val="DDEBCF"/>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785794"/>
            <a:ext cx="8929654"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 typeface="Wingdings" pitchFamily="2" charset="2"/>
              <a:buChar char="ü"/>
              <a:tabLst/>
            </a:pPr>
            <a:r>
              <a:rPr kumimoji="0" lang="fa-IR" sz="2400" b="0" i="0" u="none" strike="noStrike" cap="none" normalizeH="0" baseline="0" dirty="0" smtClean="0">
                <a:ln>
                  <a:noFill/>
                </a:ln>
                <a:solidFill>
                  <a:srgbClr val="000000"/>
                </a:solidFill>
                <a:effectLst/>
                <a:latin typeface="Calibri"/>
                <a:ea typeface="Times New Roman" pitchFamily="18" charset="0"/>
                <a:cs typeface="2  Koodak" pitchFamily="2" charset="-78"/>
              </a:rPr>
              <a:t> </a:t>
            </a:r>
            <a:r>
              <a:rPr kumimoji="0" lang="fa-IR" sz="2000" b="0" i="0" u="none" strike="noStrike" cap="none" normalizeH="0" baseline="0" dirty="0" smtClean="0">
                <a:ln>
                  <a:noFill/>
                </a:ln>
                <a:solidFill>
                  <a:srgbClr val="000000"/>
                </a:solidFill>
                <a:effectLst/>
                <a:latin typeface="Calibri"/>
                <a:ea typeface="Times New Roman" pitchFamily="18" charset="0"/>
                <a:cs typeface="2  Koodak" pitchFamily="2" charset="-78"/>
              </a:rPr>
              <a:t>حتی الامکان شوک در مرحله بازدم داده شود چون در این زمان قفسه سینه مقاومت کمتری دارد و انرژی الکتریکی بیشتری به قلب می رسد .</a:t>
            </a:r>
            <a:endParaRPr kumimoji="0" lang="fa-IR" sz="48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2050" name="Rectangle 2"/>
          <p:cNvSpPr>
            <a:spLocks noChangeArrowheads="1"/>
          </p:cNvSpPr>
          <p:nvPr/>
        </p:nvSpPr>
        <p:spPr bwMode="auto">
          <a:xfrm>
            <a:off x="0" y="2428868"/>
            <a:ext cx="8929660"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50000"/>
              </a:lnSpc>
              <a:spcBef>
                <a:spcPct val="0"/>
              </a:spcBef>
              <a:spcAft>
                <a:spcPct val="0"/>
              </a:spcAft>
              <a:buClrTx/>
              <a:buSzTx/>
              <a:buFont typeface="Wingdings" pitchFamily="2" charset="2"/>
              <a:buChar char="ü"/>
              <a:tabLst/>
            </a:pP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در مواردیکه بیمار دچار هیپوکسیا ، هیپوترمیا ، اسیدوز و عدم تعادل الکترولیت باشد کمتر به دفیبریلاسیون جواب می دهد پس بهتر است این موارد را در بیمار برطرف نمایید.</a:t>
            </a:r>
            <a:endParaRPr kumimoji="0" lang="fa-IR" sz="48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2051" name="Rectangle 3"/>
          <p:cNvSpPr>
            <a:spLocks noChangeArrowheads="1"/>
          </p:cNvSpPr>
          <p:nvPr/>
        </p:nvSpPr>
        <p:spPr bwMode="auto">
          <a:xfrm>
            <a:off x="285720" y="3929066"/>
            <a:ext cx="8643938" cy="19058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50000"/>
              </a:lnSpc>
              <a:spcBef>
                <a:spcPct val="0"/>
              </a:spcBef>
              <a:spcAft>
                <a:spcPct val="0"/>
              </a:spcAft>
              <a:buClrTx/>
              <a:buSzTx/>
              <a:buFont typeface="Wingdings" pitchFamily="2" charset="2"/>
              <a:buChar char="ü"/>
              <a:tabLst/>
            </a:pPr>
            <a:r>
              <a:rPr kumimoji="0" lang="fa-IR" sz="20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دقت کنید که در هنگام تخلیه شوک روی بدن بیمار ، محدوده بین دو پدال روی سینه بیمار آغشته به ژل یا مرطوب (عرق کرده ) نباشد.</a:t>
            </a:r>
            <a:endParaRPr kumimoji="0" lang="en-US" sz="2000" b="0" i="0" u="none" strike="noStrike" cap="none" normalizeH="0" baseline="0" dirty="0" smtClean="0">
              <a:ln>
                <a:noFill/>
              </a:ln>
              <a:solidFill>
                <a:schemeClr val="tx1"/>
              </a:solidFill>
              <a:effectLst/>
              <a:latin typeface="Arial" pitchFamily="34" charset="0"/>
              <a:cs typeface="2  Koodak" pitchFamily="2" charset="-78"/>
            </a:endParaRPr>
          </a:p>
          <a:p>
            <a:pPr marL="0" marR="0" lvl="0" indent="0" defTabSz="914400" rtl="0" eaLnBrk="0" fontAlgn="base" latinLnBrk="0" hangingPunct="0">
              <a:lnSpc>
                <a:spcPct val="150000"/>
              </a:lnSpc>
              <a:spcBef>
                <a:spcPct val="0"/>
              </a:spcBef>
              <a:spcAft>
                <a:spcPct val="0"/>
              </a:spcAft>
              <a:buClrTx/>
              <a:buSzTx/>
              <a:buFontTx/>
              <a:buNone/>
              <a:tabLst/>
            </a:pPr>
            <a:endParaRPr kumimoji="0" lang="en-US" sz="4400" b="0" i="0" u="none" strike="noStrike" cap="none" normalizeH="0" baseline="0" dirty="0" smtClean="0">
              <a:ln>
                <a:noFill/>
              </a:ln>
              <a:solidFill>
                <a:schemeClr val="tx1"/>
              </a:solidFill>
              <a:effectLst/>
              <a:latin typeface="Arial" pitchFamily="34" charset="0"/>
              <a:cs typeface="2  Koodak" pitchFamily="2" charset="-78"/>
            </a:endParaRPr>
          </a:p>
        </p:txBody>
      </p:sp>
    </p:spTree>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nodeType="clickEffect">
                                  <p:stCondLst>
                                    <p:cond delay="0"/>
                                  </p:stCondLst>
                                  <p:childTnLst>
                                    <p:set>
                                      <p:cBhvr>
                                        <p:cTn id="6" dur="1" fill="hold">
                                          <p:stCondLst>
                                            <p:cond delay="0"/>
                                          </p:stCondLst>
                                        </p:cTn>
                                        <p:tgtEl>
                                          <p:spTgt spid="2049">
                                            <p:txEl>
                                              <p:pRg st="0" end="0"/>
                                            </p:txEl>
                                          </p:spTgt>
                                        </p:tgtEl>
                                        <p:attrNameLst>
                                          <p:attrName>style.visibility</p:attrName>
                                        </p:attrNameLst>
                                      </p:cBhvr>
                                      <p:to>
                                        <p:strVal val="visible"/>
                                      </p:to>
                                    </p:set>
                                    <p:animEffect transition="in" filter="fade">
                                      <p:cBhvr>
                                        <p:cTn id="7" dur="1600" decel="100000"/>
                                        <p:tgtEl>
                                          <p:spTgt spid="2049">
                                            <p:txEl>
                                              <p:pRg st="0" end="0"/>
                                            </p:txEl>
                                          </p:spTgt>
                                        </p:tgtEl>
                                      </p:cBhvr>
                                    </p:animEffect>
                                    <p:anim calcmode="lin" valueType="num">
                                      <p:cBhvr>
                                        <p:cTn id="8" dur="1600" decel="100000" fill="hold"/>
                                        <p:tgtEl>
                                          <p:spTgt spid="2049">
                                            <p:txEl>
                                              <p:pRg st="0" end="0"/>
                                            </p:txEl>
                                          </p:spTgt>
                                        </p:tgtEl>
                                        <p:attrNameLst>
                                          <p:attrName>style.rotation</p:attrName>
                                        </p:attrNameLst>
                                      </p:cBhvr>
                                      <p:tavLst>
                                        <p:tav tm="0">
                                          <p:val>
                                            <p:fltVal val="-90"/>
                                          </p:val>
                                        </p:tav>
                                        <p:tav tm="100000">
                                          <p:val>
                                            <p:fltVal val="0"/>
                                          </p:val>
                                        </p:tav>
                                      </p:tavLst>
                                    </p:anim>
                                    <p:anim calcmode="lin" valueType="num">
                                      <p:cBhvr>
                                        <p:cTn id="9" dur="1600" decel="100000" fill="hold"/>
                                        <p:tgtEl>
                                          <p:spTgt spid="2049">
                                            <p:txEl>
                                              <p:pRg st="0" end="0"/>
                                            </p:txEl>
                                          </p:spTgt>
                                        </p:tgtEl>
                                        <p:attrNameLst>
                                          <p:attrName>ppt_x</p:attrName>
                                        </p:attrNameLst>
                                      </p:cBhvr>
                                      <p:tavLst>
                                        <p:tav tm="0">
                                          <p:val>
                                            <p:strVal val="#ppt_x+0.4"/>
                                          </p:val>
                                        </p:tav>
                                        <p:tav tm="100000">
                                          <p:val>
                                            <p:strVal val="#ppt_x-0.05"/>
                                          </p:val>
                                        </p:tav>
                                      </p:tavLst>
                                    </p:anim>
                                    <p:anim calcmode="lin" valueType="num">
                                      <p:cBhvr>
                                        <p:cTn id="10" dur="1600" decel="100000" fill="hold"/>
                                        <p:tgtEl>
                                          <p:spTgt spid="2049">
                                            <p:txEl>
                                              <p:pRg st="0" end="0"/>
                                            </p:txEl>
                                          </p:spTgt>
                                        </p:tgtEl>
                                        <p:attrNameLst>
                                          <p:attrName>ppt_y</p:attrName>
                                        </p:attrNameLst>
                                      </p:cBhvr>
                                      <p:tavLst>
                                        <p:tav tm="0">
                                          <p:val>
                                            <p:strVal val="#ppt_y-0.4"/>
                                          </p:val>
                                        </p:tav>
                                        <p:tav tm="100000">
                                          <p:val>
                                            <p:strVal val="#ppt_y+0.1"/>
                                          </p:val>
                                        </p:tav>
                                      </p:tavLst>
                                    </p:anim>
                                    <p:anim calcmode="lin" valueType="num">
                                      <p:cBhvr>
                                        <p:cTn id="11" dur="400" accel="100000" fill="hold">
                                          <p:stCondLst>
                                            <p:cond delay="1600"/>
                                          </p:stCondLst>
                                        </p:cTn>
                                        <p:tgtEl>
                                          <p:spTgt spid="2049">
                                            <p:txEl>
                                              <p:pRg st="0" end="0"/>
                                            </p:txEl>
                                          </p:spTgt>
                                        </p:tgtEl>
                                        <p:attrNameLst>
                                          <p:attrName>ppt_x</p:attrName>
                                        </p:attrNameLst>
                                      </p:cBhvr>
                                      <p:tavLst>
                                        <p:tav tm="0">
                                          <p:val>
                                            <p:strVal val="#ppt_x-0.05"/>
                                          </p:val>
                                        </p:tav>
                                        <p:tav tm="100000">
                                          <p:val>
                                            <p:strVal val="#ppt_x"/>
                                          </p:val>
                                        </p:tav>
                                      </p:tavLst>
                                    </p:anim>
                                    <p:anim calcmode="lin" valueType="num">
                                      <p:cBhvr>
                                        <p:cTn id="12" dur="400" accel="100000" fill="hold">
                                          <p:stCondLst>
                                            <p:cond delay="1600"/>
                                          </p:stCondLst>
                                        </p:cTn>
                                        <p:tgtEl>
                                          <p:spTgt spid="2049">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8" presetClass="entr" presetSubtype="0" accel="50000" fill="hold" nodeType="clickEffect">
                                  <p:stCondLst>
                                    <p:cond delay="0"/>
                                  </p:stCondLst>
                                  <p:childTnLst>
                                    <p:set>
                                      <p:cBhvr>
                                        <p:cTn id="16" dur="1" fill="hold">
                                          <p:stCondLst>
                                            <p:cond delay="0"/>
                                          </p:stCondLst>
                                        </p:cTn>
                                        <p:tgtEl>
                                          <p:spTgt spid="2050">
                                            <p:txEl>
                                              <p:pRg st="0" end="0"/>
                                            </p:txEl>
                                          </p:spTgt>
                                        </p:tgtEl>
                                        <p:attrNameLst>
                                          <p:attrName>style.visibility</p:attrName>
                                        </p:attrNameLst>
                                      </p:cBhvr>
                                      <p:to>
                                        <p:strVal val="visible"/>
                                      </p:to>
                                    </p:set>
                                    <p:anim calcmode="lin" valueType="num">
                                      <p:cBhvr>
                                        <p:cTn id="17" dur="2000" fill="hold"/>
                                        <p:tgtEl>
                                          <p:spTgt spid="2050">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8" dur="2000" fill="hold"/>
                                        <p:tgtEl>
                                          <p:spTgt spid="2050">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9" dur="2000" fill="hold"/>
                                        <p:tgtEl>
                                          <p:spTgt spid="2050">
                                            <p:txEl>
                                              <p:pRg st="0" end="0"/>
                                            </p:txEl>
                                          </p:spTgt>
                                        </p:tgtEl>
                                        <p:attrNameLst>
                                          <p:attrName>ppt_y</p:attrName>
                                        </p:attrNameLst>
                                      </p:cBhvr>
                                      <p:tavLst>
                                        <p:tav tm="0">
                                          <p:val>
                                            <p:strVal val="#ppt_y"/>
                                          </p:val>
                                        </p:tav>
                                        <p:tav tm="100000">
                                          <p:val>
                                            <p:strVal val="#ppt_y"/>
                                          </p:val>
                                        </p:tav>
                                      </p:tavLst>
                                    </p:anim>
                                    <p:animEffect transition="in" filter="fade">
                                      <p:cBhvr>
                                        <p:cTn id="20" dur="2000"/>
                                        <p:tgtEl>
                                          <p:spTgt spid="2050">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39" presetClass="entr" presetSubtype="0" accel="100000" fill="hold" grpId="0" nodeType="clickEffect">
                                  <p:stCondLst>
                                    <p:cond delay="0"/>
                                  </p:stCondLst>
                                  <p:childTnLst>
                                    <p:set>
                                      <p:cBhvr>
                                        <p:cTn id="24" dur="1" fill="hold">
                                          <p:stCondLst>
                                            <p:cond delay="0"/>
                                          </p:stCondLst>
                                        </p:cTn>
                                        <p:tgtEl>
                                          <p:spTgt spid="2051"/>
                                        </p:tgtEl>
                                        <p:attrNameLst>
                                          <p:attrName>style.visibility</p:attrName>
                                        </p:attrNameLst>
                                      </p:cBhvr>
                                      <p:to>
                                        <p:strVal val="visible"/>
                                      </p:to>
                                    </p:set>
                                    <p:anim calcmode="lin" valueType="num">
                                      <p:cBhvr>
                                        <p:cTn id="25" dur="2000" fill="hold"/>
                                        <p:tgtEl>
                                          <p:spTgt spid="2051"/>
                                        </p:tgtEl>
                                        <p:attrNameLst>
                                          <p:attrName>ppt_h</p:attrName>
                                        </p:attrNameLst>
                                      </p:cBhvr>
                                      <p:tavLst>
                                        <p:tav tm="0">
                                          <p:val>
                                            <p:strVal val="#ppt_h/20"/>
                                          </p:val>
                                        </p:tav>
                                        <p:tav tm="50000">
                                          <p:val>
                                            <p:strVal val="#ppt_h/20"/>
                                          </p:val>
                                        </p:tav>
                                        <p:tav tm="100000">
                                          <p:val>
                                            <p:strVal val="#ppt_h"/>
                                          </p:val>
                                        </p:tav>
                                      </p:tavLst>
                                    </p:anim>
                                    <p:anim calcmode="lin" valueType="num">
                                      <p:cBhvr>
                                        <p:cTn id="26" dur="2000" fill="hold"/>
                                        <p:tgtEl>
                                          <p:spTgt spid="2051"/>
                                        </p:tgtEl>
                                        <p:attrNameLst>
                                          <p:attrName>ppt_w</p:attrName>
                                        </p:attrNameLst>
                                      </p:cBhvr>
                                      <p:tavLst>
                                        <p:tav tm="0">
                                          <p:val>
                                            <p:strVal val="#ppt_w+.3"/>
                                          </p:val>
                                        </p:tav>
                                        <p:tav tm="50000">
                                          <p:val>
                                            <p:strVal val="#ppt_w+.3"/>
                                          </p:val>
                                        </p:tav>
                                        <p:tav tm="100000">
                                          <p:val>
                                            <p:strVal val="#ppt_w"/>
                                          </p:val>
                                        </p:tav>
                                      </p:tavLst>
                                    </p:anim>
                                    <p:anim calcmode="lin" valueType="num">
                                      <p:cBhvr>
                                        <p:cTn id="27" dur="2000" fill="hold"/>
                                        <p:tgtEl>
                                          <p:spTgt spid="2051"/>
                                        </p:tgtEl>
                                        <p:attrNameLst>
                                          <p:attrName>ppt_x</p:attrName>
                                        </p:attrNameLst>
                                      </p:cBhvr>
                                      <p:tavLst>
                                        <p:tav tm="0">
                                          <p:val>
                                            <p:strVal val="#ppt_x-.3"/>
                                          </p:val>
                                        </p:tav>
                                        <p:tav tm="50000">
                                          <p:val>
                                            <p:strVal val="#ppt_x"/>
                                          </p:val>
                                        </p:tav>
                                        <p:tav tm="100000">
                                          <p:val>
                                            <p:strVal val="#ppt_x"/>
                                          </p:val>
                                        </p:tav>
                                      </p:tavLst>
                                    </p:anim>
                                    <p:anim calcmode="lin" valueType="num">
                                      <p:cBhvr>
                                        <p:cTn id="28" dur="2000" fill="hold"/>
                                        <p:tgtEl>
                                          <p:spTgt spid="205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A68A0">
            <a:alpha val="35000"/>
          </a:srgbClr>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auto">
          <a:xfrm>
            <a:off x="357159" y="642918"/>
            <a:ext cx="857250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2400" b="1" i="0" u="none" strike="noStrike" cap="none" normalizeH="0" baseline="0" dirty="0" smtClean="0">
                <a:ln>
                  <a:noFill/>
                </a:ln>
                <a:solidFill>
                  <a:srgbClr val="7030A0"/>
                </a:solidFill>
                <a:effectLst/>
                <a:latin typeface="Tahoma" pitchFamily="34" charset="0"/>
                <a:ea typeface="Times New Roman" pitchFamily="18" charset="0"/>
                <a:cs typeface="2  Koodak" pitchFamily="2" charset="-78"/>
              </a:rPr>
              <a:t>اساس کارِ دستگاه دفیبریلاتور</a:t>
            </a:r>
            <a:endParaRPr kumimoji="0" lang="fa-IR" sz="5400" b="0" i="0" u="none" strike="noStrike" cap="none" normalizeH="0" baseline="0" dirty="0" smtClean="0">
              <a:ln>
                <a:noFill/>
              </a:ln>
              <a:solidFill>
                <a:srgbClr val="7030A0"/>
              </a:solidFill>
              <a:effectLst/>
              <a:latin typeface="Arial" pitchFamily="34" charset="0"/>
              <a:cs typeface="2  Koodak" pitchFamily="2" charset="-78"/>
            </a:endParaRPr>
          </a:p>
        </p:txBody>
      </p:sp>
      <p:sp>
        <p:nvSpPr>
          <p:cNvPr id="3" name="Rectangle 2"/>
          <p:cNvSpPr/>
          <p:nvPr/>
        </p:nvSpPr>
        <p:spPr>
          <a:xfrm>
            <a:off x="214282" y="1443840"/>
            <a:ext cx="8643998" cy="5632311"/>
          </a:xfrm>
          <a:prstGeom prst="rect">
            <a:avLst/>
          </a:prstGeom>
        </p:spPr>
        <p:txBody>
          <a:bodyPr wrap="square">
            <a:spAutoFit/>
          </a:bodyPr>
          <a:lstStyle/>
          <a:p>
            <a:pPr algn="justLow">
              <a:lnSpc>
                <a:spcPct val="150000"/>
              </a:lnSpc>
            </a:pPr>
            <a:r>
              <a:rPr lang="fa-IR" sz="2400" dirty="0" smtClean="0">
                <a:cs typeface="2  Koodak" pitchFamily="2" charset="-78"/>
              </a:rPr>
              <a:t>دفیبریلاتور از یک منبع تغذیه و یا یک باطری داخلی بزرگ برای شارژ نمودن یک خازن حجیم بین مقادیر 5 تا 400 ژول استفاده می کند. دو قطعه فلزی (پرلس) یا همان الکترودها به دفیبریلاتور متصل است و بر روی هر دو طرف سینه بیمار قرار می گیرد. انرژی ذخیره شدن در درون خازن از یک الکترود به الکترود دیگر از میان سینه بیمار (توسط سینه بیمار) آزاد یا دشارژ می گردد که در نتیجه این شوک به قلب منتقل شده و ضربان ریتمیک (منظم) مجدداً به قلب باز می گردد. همچنین دفیبریلاتورها یک مانیتور مربوط به </a:t>
            </a:r>
            <a:r>
              <a:rPr lang="en-US" sz="2400" dirty="0" smtClean="0">
                <a:cs typeface="2  Koodak" pitchFamily="2" charset="-78"/>
              </a:rPr>
              <a:t>ECG</a:t>
            </a:r>
            <a:r>
              <a:rPr lang="fa-IR" sz="2400" dirty="0" smtClean="0">
                <a:cs typeface="2  Koodak" pitchFamily="2" charset="-78"/>
              </a:rPr>
              <a:t> و ثبت کننده الکتروکاردیوگرام دارند که دایماً شکل موج </a:t>
            </a:r>
            <a:r>
              <a:rPr lang="en-US" sz="2400" dirty="0" smtClean="0">
                <a:cs typeface="2  Koodak" pitchFamily="2" charset="-78"/>
              </a:rPr>
              <a:t>ECG</a:t>
            </a:r>
            <a:r>
              <a:rPr lang="fa-IR" sz="2400" dirty="0" smtClean="0">
                <a:cs typeface="2  Koodak" pitchFamily="2" charset="-78"/>
              </a:rPr>
              <a:t> را نمایش می دهد و واحد اندازه گیری آن ژول است.</a:t>
            </a:r>
            <a:br>
              <a:rPr lang="fa-IR" sz="2400" dirty="0" smtClean="0">
                <a:cs typeface="2  Koodak" pitchFamily="2" charset="-78"/>
              </a:rPr>
            </a:br>
            <a:r>
              <a:rPr lang="fa-IR" sz="2400" dirty="0" smtClean="0">
                <a:cs typeface="2  Koodak" pitchFamily="2" charset="-78"/>
              </a:rPr>
              <a:t/>
            </a:r>
            <a:br>
              <a:rPr lang="fa-IR" sz="2400" dirty="0" smtClean="0">
                <a:cs typeface="2  Koodak" pitchFamily="2" charset="-78"/>
              </a:rPr>
            </a:br>
            <a:endParaRPr lang="fa-IR" sz="2400" dirty="0">
              <a:cs typeface="2  Koodak" pitchFamily="2" charset="-78"/>
            </a:endParaRPr>
          </a:p>
        </p:txBody>
      </p:sp>
    </p:spTree>
  </p:cSld>
  <p:clrMapOvr>
    <a:masterClrMapping/>
  </p:clrMapOvr>
  <p:transition spd="slow">
    <p:zoom dir="in"/>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800" decel="100000"/>
                                        <p:tgtEl>
                                          <p:spTgt spid="1026"/>
                                        </p:tgtEl>
                                      </p:cBhvr>
                                    </p:animEffect>
                                    <p:anim calcmode="lin" valueType="num">
                                      <p:cBhvr>
                                        <p:cTn id="8" dur="800" decel="100000" fill="hold"/>
                                        <p:tgtEl>
                                          <p:spTgt spid="1026"/>
                                        </p:tgtEl>
                                        <p:attrNameLst>
                                          <p:attrName>style.rotation</p:attrName>
                                        </p:attrNameLst>
                                      </p:cBhvr>
                                      <p:tavLst>
                                        <p:tav tm="0">
                                          <p:val>
                                            <p:fltVal val="-90"/>
                                          </p:val>
                                        </p:tav>
                                        <p:tav tm="100000">
                                          <p:val>
                                            <p:fltVal val="0"/>
                                          </p:val>
                                        </p:tav>
                                      </p:tavLst>
                                    </p:anim>
                                    <p:anim calcmode="lin" valueType="num">
                                      <p:cBhvr>
                                        <p:cTn id="9" dur="800" decel="100000" fill="hold"/>
                                        <p:tgtEl>
                                          <p:spTgt spid="1026"/>
                                        </p:tgtEl>
                                        <p:attrNameLst>
                                          <p:attrName>ppt_x</p:attrName>
                                        </p:attrNameLst>
                                      </p:cBhvr>
                                      <p:tavLst>
                                        <p:tav tm="0">
                                          <p:val>
                                            <p:strVal val="#ppt_x+0.4"/>
                                          </p:val>
                                        </p:tav>
                                        <p:tav tm="100000">
                                          <p:val>
                                            <p:strVal val="#ppt_x-0.05"/>
                                          </p:val>
                                        </p:tav>
                                      </p:tavLst>
                                    </p:anim>
                                    <p:anim calcmode="lin" valueType="num">
                                      <p:cBhvr>
                                        <p:cTn id="10" dur="800" decel="100000" fill="hold"/>
                                        <p:tgtEl>
                                          <p:spTgt spid="102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102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1026"/>
                                        </p:tgtEl>
                                        <p:attrNameLst>
                                          <p:attrName>ppt_y</p:attrName>
                                        </p:attrNameLst>
                                      </p:cBhvr>
                                      <p:tavLst>
                                        <p:tav tm="0">
                                          <p:val>
                                            <p:strVal val="#ppt_y+0.1"/>
                                          </p:val>
                                        </p:tav>
                                        <p:tav tm="100000">
                                          <p:val>
                                            <p:strVal val="#ppt_y"/>
                                          </p:val>
                                        </p:tav>
                                      </p:tavLst>
                                    </p:anim>
                                  </p:childTnLst>
                                </p:cTn>
                              </p:par>
                            </p:childTnLst>
                          </p:cTn>
                        </p:par>
                        <p:par>
                          <p:cTn id="13" fill="hold">
                            <p:stCondLst>
                              <p:cond delay="1000"/>
                            </p:stCondLst>
                            <p:childTnLst>
                              <p:par>
                                <p:cTn id="14" presetID="30" presetClass="entr" presetSubtype="0"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fade">
                                      <p:cBhvr>
                                        <p:cTn id="16" dur="800" decel="100000"/>
                                        <p:tgtEl>
                                          <p:spTgt spid="3"/>
                                        </p:tgtEl>
                                      </p:cBhvr>
                                    </p:animEffect>
                                    <p:anim calcmode="lin" valueType="num">
                                      <p:cBhvr>
                                        <p:cTn id="17" dur="800" decel="100000" fill="hold"/>
                                        <p:tgtEl>
                                          <p:spTgt spid="3"/>
                                        </p:tgtEl>
                                        <p:attrNameLst>
                                          <p:attrName>style.rotation</p:attrName>
                                        </p:attrNameLst>
                                      </p:cBhvr>
                                      <p:tavLst>
                                        <p:tav tm="0">
                                          <p:val>
                                            <p:fltVal val="-90"/>
                                          </p:val>
                                        </p:tav>
                                        <p:tav tm="100000">
                                          <p:val>
                                            <p:fltVal val="0"/>
                                          </p:val>
                                        </p:tav>
                                      </p:tavLst>
                                    </p:anim>
                                    <p:anim calcmode="lin" valueType="num">
                                      <p:cBhvr>
                                        <p:cTn id="18" dur="800" decel="100000" fill="hold"/>
                                        <p:tgtEl>
                                          <p:spTgt spid="3"/>
                                        </p:tgtEl>
                                        <p:attrNameLst>
                                          <p:attrName>ppt_x</p:attrName>
                                        </p:attrNameLst>
                                      </p:cBhvr>
                                      <p:tavLst>
                                        <p:tav tm="0">
                                          <p:val>
                                            <p:strVal val="#ppt_x+0.4"/>
                                          </p:val>
                                        </p:tav>
                                        <p:tav tm="100000">
                                          <p:val>
                                            <p:strVal val="#ppt_x-0.05"/>
                                          </p:val>
                                        </p:tav>
                                      </p:tavLst>
                                    </p:anim>
                                    <p:anim calcmode="lin" valueType="num">
                                      <p:cBhvr>
                                        <p:cTn id="19" dur="800" decel="100000" fill="hold"/>
                                        <p:tgtEl>
                                          <p:spTgt spid="3"/>
                                        </p:tgtEl>
                                        <p:attrNameLst>
                                          <p:attrName>ppt_y</p:attrName>
                                        </p:attrNameLst>
                                      </p:cBhvr>
                                      <p:tavLst>
                                        <p:tav tm="0">
                                          <p:val>
                                            <p:strVal val="#ppt_y-0.4"/>
                                          </p:val>
                                        </p:tav>
                                        <p:tav tm="100000">
                                          <p:val>
                                            <p:strVal val="#ppt_y+0.1"/>
                                          </p:val>
                                        </p:tav>
                                      </p:tavLst>
                                    </p:anim>
                                    <p:anim calcmode="lin" valueType="num">
                                      <p:cBhvr>
                                        <p:cTn id="20" dur="200" accel="100000" fill="hold">
                                          <p:stCondLst>
                                            <p:cond delay="800"/>
                                          </p:stCondLst>
                                        </p:cTn>
                                        <p:tgtEl>
                                          <p:spTgt spid="3"/>
                                        </p:tgtEl>
                                        <p:attrNameLst>
                                          <p:attrName>ppt_x</p:attrName>
                                        </p:attrNameLst>
                                      </p:cBhvr>
                                      <p:tavLst>
                                        <p:tav tm="0">
                                          <p:val>
                                            <p:strVal val="#ppt_x-0.05"/>
                                          </p:val>
                                        </p:tav>
                                        <p:tav tm="100000">
                                          <p:val>
                                            <p:strVal val="#ppt_x"/>
                                          </p:val>
                                        </p:tav>
                                      </p:tavLst>
                                    </p:anim>
                                    <p:anim calcmode="lin" valueType="num">
                                      <p:cBhvr>
                                        <p:cTn id="21" dur="200" accel="100000" fill="hold">
                                          <p:stCondLst>
                                            <p:cond delay="800"/>
                                          </p:stCondLst>
                                        </p:cTn>
                                        <p:tgtEl>
                                          <p:spTgt spid="3"/>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alpha val="53000"/>
          </a:schemeClr>
        </a:solidFill>
        <a:effectLst/>
      </p:bgPr>
    </p:bg>
    <p:spTree>
      <p:nvGrpSpPr>
        <p:cNvPr id="1" name=""/>
        <p:cNvGrpSpPr/>
        <p:nvPr/>
      </p:nvGrpSpPr>
      <p:grpSpPr>
        <a:xfrm>
          <a:off x="0" y="0"/>
          <a:ext cx="0" cy="0"/>
          <a:chOff x="0" y="0"/>
          <a:chExt cx="0" cy="0"/>
        </a:xfrm>
      </p:grpSpPr>
      <p:sp>
        <p:nvSpPr>
          <p:cNvPr id="2" name="Rectangle 1"/>
          <p:cNvSpPr/>
          <p:nvPr/>
        </p:nvSpPr>
        <p:spPr>
          <a:xfrm>
            <a:off x="4857752" y="714357"/>
            <a:ext cx="4000496" cy="1138773"/>
          </a:xfrm>
          <a:prstGeom prst="rect">
            <a:avLst/>
          </a:prstGeom>
        </p:spPr>
        <p:txBody>
          <a:bodyPr wrap="square">
            <a:spAutoFit/>
          </a:bodyPr>
          <a:lstStyle/>
          <a:p>
            <a:r>
              <a:rPr lang="fa-IR" sz="3200" b="1" dirty="0" smtClean="0">
                <a:solidFill>
                  <a:schemeClr val="accent6">
                    <a:lumMod val="75000"/>
                  </a:schemeClr>
                </a:solidFill>
                <a:cs typeface="2  Koodak" pitchFamily="2" charset="-78"/>
              </a:rPr>
              <a:t>انواع دفیبریلاتور</a:t>
            </a:r>
            <a:r>
              <a:rPr lang="fa-IR" b="1" dirty="0" smtClean="0"/>
              <a:t/>
            </a:r>
            <a:br>
              <a:rPr lang="fa-IR" b="1" dirty="0" smtClean="0"/>
            </a:br>
            <a:r>
              <a:rPr lang="fa-IR" dirty="0" smtClean="0"/>
              <a:t/>
            </a:r>
            <a:br>
              <a:rPr lang="fa-IR" dirty="0" smtClean="0"/>
            </a:br>
            <a:endParaRPr lang="fa-IR" dirty="0"/>
          </a:p>
        </p:txBody>
      </p:sp>
      <p:sp>
        <p:nvSpPr>
          <p:cNvPr id="13313" name="Rectangle 1"/>
          <p:cNvSpPr>
            <a:spLocks noChangeArrowheads="1"/>
          </p:cNvSpPr>
          <p:nvPr/>
        </p:nvSpPr>
        <p:spPr bwMode="auto">
          <a:xfrm>
            <a:off x="214282" y="1643050"/>
            <a:ext cx="8643934" cy="295465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200000"/>
              </a:lnSpc>
              <a:spcBef>
                <a:spcPct val="0"/>
              </a:spcBef>
              <a:spcAft>
                <a:spcPct val="0"/>
              </a:spcAft>
              <a:buClrTx/>
              <a:buSzTx/>
              <a:buFontTx/>
              <a:buNone/>
              <a:tabLst/>
            </a:pP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دفیبریلاتورها در انواع کاشتنی، داخلی، خارجی، خودکار و نیمه خودکار ارایه می شوند. نگهداری سیستم در زمان هایی که از دستگاه استفاده نمی شود، لازم است تا شارژ کامل در دمای اتاق که معمولاً بسته به نوع سیستم 4 تا 24 ساعت به طول می انجامد، در حال شارژ مداوم باشد.</a:t>
            </a:r>
            <a:endParaRPr kumimoji="0" lang="fa-IR" sz="5400" b="0" i="0" u="none" strike="noStrike" cap="none" normalizeH="0" baseline="0" dirty="0" smtClean="0">
              <a:ln>
                <a:noFill/>
              </a:ln>
              <a:solidFill>
                <a:schemeClr val="tx1"/>
              </a:solidFill>
              <a:effectLst/>
              <a:latin typeface="Arial" pitchFamily="34" charset="0"/>
              <a:cs typeface="2  Koodak" pitchFamily="2" charset="-78"/>
            </a:endParaRPr>
          </a:p>
        </p:txBody>
      </p:sp>
    </p:spTree>
  </p:cSld>
  <p:clrMapOvr>
    <a:masterClrMapping/>
  </p:clrMapOvr>
  <p:transition spd="slow">
    <p:plu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4"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par>
                          <p:cTn id="8" fill="hold">
                            <p:stCondLst>
                              <p:cond delay="2000"/>
                            </p:stCondLst>
                            <p:childTnLst>
                              <p:par>
                                <p:cTn id="9" presetID="49" presetClass="entr" presetSubtype="0" decel="100000" fill="hold" grpId="0" nodeType="afterEffect">
                                  <p:stCondLst>
                                    <p:cond delay="0"/>
                                  </p:stCondLst>
                                  <p:childTnLst>
                                    <p:set>
                                      <p:cBhvr>
                                        <p:cTn id="10" dur="1" fill="hold">
                                          <p:stCondLst>
                                            <p:cond delay="0"/>
                                          </p:stCondLst>
                                        </p:cTn>
                                        <p:tgtEl>
                                          <p:spTgt spid="13313"/>
                                        </p:tgtEl>
                                        <p:attrNameLst>
                                          <p:attrName>style.visibility</p:attrName>
                                        </p:attrNameLst>
                                      </p:cBhvr>
                                      <p:to>
                                        <p:strVal val="visible"/>
                                      </p:to>
                                    </p:set>
                                    <p:anim calcmode="lin" valueType="num">
                                      <p:cBhvr>
                                        <p:cTn id="11" dur="1000" fill="hold"/>
                                        <p:tgtEl>
                                          <p:spTgt spid="13313"/>
                                        </p:tgtEl>
                                        <p:attrNameLst>
                                          <p:attrName>ppt_w</p:attrName>
                                        </p:attrNameLst>
                                      </p:cBhvr>
                                      <p:tavLst>
                                        <p:tav tm="0">
                                          <p:val>
                                            <p:fltVal val="0"/>
                                          </p:val>
                                        </p:tav>
                                        <p:tav tm="100000">
                                          <p:val>
                                            <p:strVal val="#ppt_w"/>
                                          </p:val>
                                        </p:tav>
                                      </p:tavLst>
                                    </p:anim>
                                    <p:anim calcmode="lin" valueType="num">
                                      <p:cBhvr>
                                        <p:cTn id="12" dur="1000" fill="hold"/>
                                        <p:tgtEl>
                                          <p:spTgt spid="13313"/>
                                        </p:tgtEl>
                                        <p:attrNameLst>
                                          <p:attrName>ppt_h</p:attrName>
                                        </p:attrNameLst>
                                      </p:cBhvr>
                                      <p:tavLst>
                                        <p:tav tm="0">
                                          <p:val>
                                            <p:fltVal val="0"/>
                                          </p:val>
                                        </p:tav>
                                        <p:tav tm="100000">
                                          <p:val>
                                            <p:strVal val="#ppt_h"/>
                                          </p:val>
                                        </p:tav>
                                      </p:tavLst>
                                    </p:anim>
                                    <p:anim calcmode="lin" valueType="num">
                                      <p:cBhvr>
                                        <p:cTn id="13" dur="1000" fill="hold"/>
                                        <p:tgtEl>
                                          <p:spTgt spid="13313"/>
                                        </p:tgtEl>
                                        <p:attrNameLst>
                                          <p:attrName>style.rotation</p:attrName>
                                        </p:attrNameLst>
                                      </p:cBhvr>
                                      <p:tavLst>
                                        <p:tav tm="0">
                                          <p:val>
                                            <p:fltVal val="360"/>
                                          </p:val>
                                        </p:tav>
                                        <p:tav tm="100000">
                                          <p:val>
                                            <p:fltVal val="0"/>
                                          </p:val>
                                        </p:tav>
                                      </p:tavLst>
                                    </p:anim>
                                    <p:animEffect transition="in" filter="fade">
                                      <p:cBhvr>
                                        <p:cTn id="14" dur="1000"/>
                                        <p:tgtEl>
                                          <p:spTgt spid="133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313"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00">
            <a:alpha val="37000"/>
          </a:srgbClr>
        </a:solidFill>
        <a:effectLst/>
      </p:bgPr>
    </p:bg>
    <p:spTree>
      <p:nvGrpSpPr>
        <p:cNvPr id="1" name=""/>
        <p:cNvGrpSpPr/>
        <p:nvPr/>
      </p:nvGrpSpPr>
      <p:grpSpPr>
        <a:xfrm>
          <a:off x="0" y="0"/>
          <a:ext cx="0" cy="0"/>
          <a:chOff x="0" y="0"/>
          <a:chExt cx="0" cy="0"/>
        </a:xfrm>
      </p:grpSpPr>
      <p:sp>
        <p:nvSpPr>
          <p:cNvPr id="19457" name="Rectangle 1"/>
          <p:cNvSpPr>
            <a:spLocks noChangeArrowheads="1"/>
          </p:cNvSpPr>
          <p:nvPr/>
        </p:nvSpPr>
        <p:spPr bwMode="auto">
          <a:xfrm>
            <a:off x="357158" y="1071546"/>
            <a:ext cx="8501058" cy="5232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fa-IR" sz="2800" b="1" i="0" u="none" strike="noStrike" cap="none" normalizeH="0" baseline="0" dirty="0" smtClean="0">
                <a:ln>
                  <a:noFill/>
                </a:ln>
                <a:solidFill>
                  <a:srgbClr val="FF0000"/>
                </a:solidFill>
                <a:effectLst/>
                <a:latin typeface="Tahoma" pitchFamily="34" charset="0"/>
                <a:ea typeface="Times New Roman" pitchFamily="18" charset="0"/>
                <a:cs typeface="2  Koodak" pitchFamily="2" charset="-78"/>
              </a:rPr>
              <a:t>روشهای کاربرد دستگاه دی سی شوک:</a:t>
            </a:r>
            <a:endParaRPr kumimoji="0" lang="fa-IR" sz="6000" b="0" i="0" u="none" strike="noStrike" cap="none" normalizeH="0" baseline="0" dirty="0" smtClean="0">
              <a:ln>
                <a:noFill/>
              </a:ln>
              <a:solidFill>
                <a:srgbClr val="FF0000"/>
              </a:solidFill>
              <a:effectLst/>
              <a:latin typeface="Arial" pitchFamily="34" charset="0"/>
              <a:cs typeface="2  Koodak" pitchFamily="2" charset="-78"/>
            </a:endParaRPr>
          </a:p>
        </p:txBody>
      </p:sp>
      <p:sp>
        <p:nvSpPr>
          <p:cNvPr id="19458" name="Rectangle 2"/>
          <p:cNvSpPr>
            <a:spLocks noChangeArrowheads="1"/>
          </p:cNvSpPr>
          <p:nvPr/>
        </p:nvSpPr>
        <p:spPr bwMode="auto">
          <a:xfrm>
            <a:off x="428596" y="2000240"/>
            <a:ext cx="842962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200000"/>
              </a:lnSpc>
              <a:spcBef>
                <a:spcPct val="0"/>
              </a:spcBef>
              <a:spcAft>
                <a:spcPct val="0"/>
              </a:spcAft>
              <a:buClrTx/>
              <a:buSzTx/>
              <a:buFontTx/>
              <a:buNone/>
              <a:tabLst/>
            </a:pP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اعمال شوک به دو روش سینکرونیزه یا هماهنگ و روش غیر سینکرونیزه (دفیبریلاسیون) انجام می شود.برای انتخاب نوع شوک از کلید </a:t>
            </a:r>
            <a:r>
              <a:rPr kumimoji="0" lang="en-US"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Syncronize</a:t>
            </a: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استفاده می شود. در واقع فشردن این کلید باعث تشخیص کمپلکس </a:t>
            </a:r>
            <a:r>
              <a:rPr kumimoji="0" lang="en-US"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ORS</a:t>
            </a: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توسط دستگاه و اعمال جریان الکتریکی در زمان انتهای موج </a:t>
            </a:r>
            <a:r>
              <a:rPr kumimoji="0" lang="en-US"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T</a:t>
            </a: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می باشد.</a:t>
            </a:r>
            <a:endParaRPr kumimoji="0" lang="en-US" sz="3600" b="0" i="0" u="none" strike="noStrike" cap="none" normalizeH="0" baseline="0" dirty="0" smtClean="0">
              <a:ln>
                <a:noFill/>
              </a:ln>
              <a:solidFill>
                <a:schemeClr val="tx1"/>
              </a:solidFill>
              <a:effectLst/>
              <a:latin typeface="Arial" pitchFamily="34" charset="0"/>
              <a:cs typeface="2  Koodak" pitchFamily="2" charset="-78"/>
            </a:endParaRPr>
          </a:p>
          <a:p>
            <a:pPr marL="0" marR="0" lvl="0" indent="0" algn="just" defTabSz="914400" rtl="1" eaLnBrk="0" fontAlgn="base" latinLnBrk="0" hangingPunct="0">
              <a:lnSpc>
                <a:spcPct val="150000"/>
              </a:lnSpc>
              <a:spcBef>
                <a:spcPct val="0"/>
              </a:spcBef>
              <a:spcAft>
                <a:spcPct val="0"/>
              </a:spcAft>
              <a:buClrTx/>
              <a:buSzTx/>
              <a:buFontTx/>
              <a:buNone/>
              <a:tabLst/>
            </a:pP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چنانچه بیمار دارای </a:t>
            </a:r>
            <a:r>
              <a:rPr kumimoji="0" lang="en-US"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VT</a:t>
            </a: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بدون نبض یا </a:t>
            </a:r>
            <a:r>
              <a:rPr kumimoji="0" lang="en-US"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VF</a:t>
            </a: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باشد از روش غیر هماهنگ استفاده می کنیم. در غیر این صورت بهتر است شوک سیکنرونیزه داده شود.</a:t>
            </a:r>
            <a:endParaRPr kumimoji="0" lang="fa-IR" sz="5400" b="0" i="0" u="none" strike="noStrike" cap="none" normalizeH="0" baseline="0" dirty="0" smtClean="0">
              <a:ln>
                <a:noFill/>
              </a:ln>
              <a:solidFill>
                <a:schemeClr val="tx1"/>
              </a:solidFill>
              <a:effectLst/>
              <a:latin typeface="Arial" pitchFamily="34" charset="0"/>
              <a:cs typeface="2  Koodak" pitchFamily="2" charset="-78"/>
            </a:endParaRPr>
          </a:p>
        </p:txBody>
      </p:sp>
    </p:spTree>
  </p:cSld>
  <p:clrMapOvr>
    <a:masterClrMapping/>
  </p:clrMapOvr>
  <p:transition spd="slow">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1" nodeType="afterEffect">
                                  <p:stCondLst>
                                    <p:cond delay="0"/>
                                  </p:stCondLst>
                                  <p:iterate type="lt">
                                    <p:tmPct val="0"/>
                                  </p:iterate>
                                  <p:childTnLst>
                                    <p:set>
                                      <p:cBhvr>
                                        <p:cTn id="6" dur="1" fill="hold">
                                          <p:stCondLst>
                                            <p:cond delay="0"/>
                                          </p:stCondLst>
                                        </p:cTn>
                                        <p:tgtEl>
                                          <p:spTgt spid="19457"/>
                                        </p:tgtEl>
                                        <p:attrNameLst>
                                          <p:attrName>style.visibility</p:attrName>
                                        </p:attrNameLst>
                                      </p:cBhvr>
                                      <p:to>
                                        <p:strVal val="visible"/>
                                      </p:to>
                                    </p:set>
                                    <p:animEffect transition="in" filter="fade">
                                      <p:cBhvr>
                                        <p:cTn id="7" dur="2000"/>
                                        <p:tgtEl>
                                          <p:spTgt spid="19457"/>
                                        </p:tgtEl>
                                      </p:cBhvr>
                                    </p:animEffect>
                                    <p:anim calcmode="lin" valueType="num">
                                      <p:cBhvr>
                                        <p:cTn id="8" dur="2000" fill="hold"/>
                                        <p:tgtEl>
                                          <p:spTgt spid="19457"/>
                                        </p:tgtEl>
                                        <p:attrNameLst>
                                          <p:attrName>ppt_x</p:attrName>
                                        </p:attrNameLst>
                                      </p:cBhvr>
                                      <p:tavLst>
                                        <p:tav tm="0">
                                          <p:val>
                                            <p:strVal val="#ppt_x"/>
                                          </p:val>
                                        </p:tav>
                                        <p:tav tm="100000">
                                          <p:val>
                                            <p:strVal val="#ppt_x"/>
                                          </p:val>
                                        </p:tav>
                                      </p:tavLst>
                                    </p:anim>
                                    <p:anim calcmode="lin" valueType="num">
                                      <p:cBhvr>
                                        <p:cTn id="9" dur="2000" fill="hold"/>
                                        <p:tgtEl>
                                          <p:spTgt spid="19457"/>
                                        </p:tgtEl>
                                        <p:attrNameLst>
                                          <p:attrName>ppt_y</p:attrName>
                                        </p:attrNameLst>
                                      </p:cBhvr>
                                      <p:tavLst>
                                        <p:tav tm="0">
                                          <p:val>
                                            <p:strVal val="#ppt_y+.1"/>
                                          </p:val>
                                        </p:tav>
                                        <p:tav tm="100000">
                                          <p:val>
                                            <p:strVal val="#ppt_y"/>
                                          </p:val>
                                        </p:tav>
                                      </p:tavLst>
                                    </p:anim>
                                  </p:childTnLst>
                                </p:cTn>
                              </p:par>
                            </p:childTnLst>
                          </p:cTn>
                        </p:par>
                        <p:par>
                          <p:cTn id="10" fill="hold">
                            <p:stCondLst>
                              <p:cond delay="2000"/>
                            </p:stCondLst>
                            <p:childTnLst>
                              <p:par>
                                <p:cTn id="11" presetID="15" presetClass="entr" presetSubtype="0" fill="hold" grpId="0" nodeType="afterEffect">
                                  <p:stCondLst>
                                    <p:cond delay="0"/>
                                  </p:stCondLst>
                                  <p:childTnLst>
                                    <p:set>
                                      <p:cBhvr>
                                        <p:cTn id="12" dur="1" fill="hold">
                                          <p:stCondLst>
                                            <p:cond delay="0"/>
                                          </p:stCondLst>
                                        </p:cTn>
                                        <p:tgtEl>
                                          <p:spTgt spid="19458"/>
                                        </p:tgtEl>
                                        <p:attrNameLst>
                                          <p:attrName>style.visibility</p:attrName>
                                        </p:attrNameLst>
                                      </p:cBhvr>
                                      <p:to>
                                        <p:strVal val="visible"/>
                                      </p:to>
                                    </p:set>
                                    <p:anim calcmode="lin" valueType="num">
                                      <p:cBhvr>
                                        <p:cTn id="13" dur="2000" fill="hold"/>
                                        <p:tgtEl>
                                          <p:spTgt spid="19458"/>
                                        </p:tgtEl>
                                        <p:attrNameLst>
                                          <p:attrName>ppt_w</p:attrName>
                                        </p:attrNameLst>
                                      </p:cBhvr>
                                      <p:tavLst>
                                        <p:tav tm="0">
                                          <p:val>
                                            <p:fltVal val="0"/>
                                          </p:val>
                                        </p:tav>
                                        <p:tav tm="100000">
                                          <p:val>
                                            <p:strVal val="#ppt_w"/>
                                          </p:val>
                                        </p:tav>
                                      </p:tavLst>
                                    </p:anim>
                                    <p:anim calcmode="lin" valueType="num">
                                      <p:cBhvr>
                                        <p:cTn id="14" dur="2000" fill="hold"/>
                                        <p:tgtEl>
                                          <p:spTgt spid="19458"/>
                                        </p:tgtEl>
                                        <p:attrNameLst>
                                          <p:attrName>ppt_h</p:attrName>
                                        </p:attrNameLst>
                                      </p:cBhvr>
                                      <p:tavLst>
                                        <p:tav tm="0">
                                          <p:val>
                                            <p:fltVal val="0"/>
                                          </p:val>
                                        </p:tav>
                                        <p:tav tm="100000">
                                          <p:val>
                                            <p:strVal val="#ppt_h"/>
                                          </p:val>
                                        </p:tav>
                                      </p:tavLst>
                                    </p:anim>
                                    <p:anim calcmode="lin" valueType="num">
                                      <p:cBhvr>
                                        <p:cTn id="15" dur="2000" fill="hold"/>
                                        <p:tgtEl>
                                          <p:spTgt spid="19458"/>
                                        </p:tgtEl>
                                        <p:attrNameLst>
                                          <p:attrName>ppt_x</p:attrName>
                                        </p:attrNameLst>
                                      </p:cBhvr>
                                      <p:tavLst>
                                        <p:tav tm="0" fmla="#ppt_x+(cos(-2*pi*(1-$))*-#ppt_x-sin(-2*pi*(1-$))*(1-#ppt_y))*(1-$)">
                                          <p:val>
                                            <p:fltVal val="0"/>
                                          </p:val>
                                        </p:tav>
                                        <p:tav tm="100000">
                                          <p:val>
                                            <p:fltVal val="1"/>
                                          </p:val>
                                        </p:tav>
                                      </p:tavLst>
                                    </p:anim>
                                    <p:anim calcmode="lin" valueType="num">
                                      <p:cBhvr>
                                        <p:cTn id="16" dur="2000" fill="hold"/>
                                        <p:tgtEl>
                                          <p:spTgt spid="19458"/>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7" grpId="1"/>
      <p:bldP spid="19458"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4">
            <a:alpha val="47000"/>
          </a:schemeClr>
        </a:solidFill>
        <a:effectLst/>
      </p:bgPr>
    </p:bg>
    <p:spTree>
      <p:nvGrpSpPr>
        <p:cNvPr id="1" name=""/>
        <p:cNvGrpSpPr/>
        <p:nvPr/>
      </p:nvGrpSpPr>
      <p:grpSpPr>
        <a:xfrm>
          <a:off x="0" y="0"/>
          <a:ext cx="0" cy="0"/>
          <a:chOff x="0" y="0"/>
          <a:chExt cx="0" cy="0"/>
        </a:xfrm>
      </p:grpSpPr>
      <p:sp>
        <p:nvSpPr>
          <p:cNvPr id="2" name="Rectangle 1"/>
          <p:cNvSpPr/>
          <p:nvPr/>
        </p:nvSpPr>
        <p:spPr>
          <a:xfrm>
            <a:off x="285720" y="428604"/>
            <a:ext cx="8501090" cy="738664"/>
          </a:xfrm>
          <a:prstGeom prst="rect">
            <a:avLst/>
          </a:prstGeom>
        </p:spPr>
        <p:txBody>
          <a:bodyPr wrap="square">
            <a:spAutoFit/>
          </a:bodyPr>
          <a:lstStyle/>
          <a:p>
            <a:pPr>
              <a:lnSpc>
                <a:spcPct val="200000"/>
              </a:lnSpc>
            </a:pPr>
            <a:r>
              <a:rPr lang="fa-IR" sz="2400" dirty="0" smtClean="0">
                <a:solidFill>
                  <a:srgbClr val="7030A0"/>
                </a:solidFill>
                <a:cs typeface="2  Koodak" pitchFamily="2" charset="-78"/>
              </a:rPr>
              <a:t>دی سی شوک با توجه به نوع آریتمی به دو صورت زیر می باشد :</a:t>
            </a:r>
            <a:endParaRPr lang="fa-IR" sz="2400" dirty="0">
              <a:solidFill>
                <a:srgbClr val="7030A0"/>
              </a:solidFill>
              <a:cs typeface="2  Koodak" pitchFamily="2" charset="-78"/>
            </a:endParaRPr>
          </a:p>
        </p:txBody>
      </p:sp>
      <p:sp>
        <p:nvSpPr>
          <p:cNvPr id="1026" name="Rectangle 2"/>
          <p:cNvSpPr>
            <a:spLocks noChangeArrowheads="1"/>
          </p:cNvSpPr>
          <p:nvPr/>
        </p:nvSpPr>
        <p:spPr bwMode="auto">
          <a:xfrm>
            <a:off x="357159" y="1285860"/>
            <a:ext cx="8429626"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200000"/>
              </a:lnSpc>
              <a:spcBef>
                <a:spcPct val="0"/>
              </a:spcBef>
              <a:spcAft>
                <a:spcPct val="0"/>
              </a:spcAft>
              <a:buClrTx/>
              <a:buSzTx/>
              <a:buFontTx/>
              <a:buNone/>
              <a:tabLst/>
            </a:pPr>
            <a:r>
              <a:rPr kumimoji="0" lang="fa-IR" sz="2400" b="1" i="0" u="none" strike="noStrike" cap="none" normalizeH="0" baseline="0" dirty="0" smtClean="0">
                <a:ln>
                  <a:noFill/>
                </a:ln>
                <a:solidFill>
                  <a:srgbClr val="FF0000"/>
                </a:solidFill>
                <a:effectLst/>
                <a:latin typeface="Tahoma" pitchFamily="34" charset="0"/>
                <a:ea typeface="Times New Roman" pitchFamily="18" charset="0"/>
                <a:cs typeface="2  Koodak" pitchFamily="2" charset="-78"/>
              </a:rPr>
              <a:t> شوک غیر سینکرونیز یاغیر هماهنگ یا دفیبریلاسیون</a:t>
            </a:r>
            <a:r>
              <a:rPr kumimoji="0" lang="fa-IR" sz="2400" b="1" i="0" u="none" strike="noStrike" cap="none" normalizeH="0" dirty="0" smtClean="0">
                <a:ln>
                  <a:noFill/>
                </a:ln>
                <a:solidFill>
                  <a:srgbClr val="FF0000"/>
                </a:solidFill>
                <a:effectLst/>
                <a:latin typeface="Tahoma" pitchFamily="34" charset="0"/>
                <a:ea typeface="Times New Roman" pitchFamily="18" charset="0"/>
                <a:cs typeface="2  Koodak" pitchFamily="2" charset="-78"/>
              </a:rPr>
              <a:t> :</a:t>
            </a:r>
            <a:r>
              <a:rPr kumimoji="0" lang="en-US" sz="2400" b="1" i="0" u="none" strike="noStrike" cap="none" normalizeH="0" baseline="0" dirty="0" smtClean="0">
                <a:ln>
                  <a:noFill/>
                </a:ln>
                <a:solidFill>
                  <a:srgbClr val="FF0000"/>
                </a:solidFill>
                <a:effectLst/>
                <a:latin typeface="Tahoma" pitchFamily="34" charset="0"/>
                <a:ea typeface="Times New Roman" pitchFamily="18" charset="0"/>
                <a:cs typeface="2  Koodak" pitchFamily="2" charset="-78"/>
              </a:rPr>
              <a:t>Async</a:t>
            </a:r>
            <a:endParaRPr kumimoji="0" lang="en-US" sz="4800" b="0" i="0" u="none" strike="noStrike" cap="none" normalizeH="0" baseline="0" dirty="0" smtClean="0">
              <a:ln>
                <a:noFill/>
              </a:ln>
              <a:solidFill>
                <a:srgbClr val="FF0000"/>
              </a:solidFill>
              <a:effectLst/>
              <a:latin typeface="Arial" pitchFamily="34" charset="0"/>
              <a:cs typeface="2  Koodak" pitchFamily="2" charset="-78"/>
            </a:endParaRPr>
          </a:p>
        </p:txBody>
      </p:sp>
      <p:sp>
        <p:nvSpPr>
          <p:cNvPr id="5" name="Rectangle 4"/>
          <p:cNvSpPr/>
          <p:nvPr/>
        </p:nvSpPr>
        <p:spPr>
          <a:xfrm>
            <a:off x="357158" y="2214554"/>
            <a:ext cx="8501122" cy="738664"/>
          </a:xfrm>
          <a:prstGeom prst="rect">
            <a:avLst/>
          </a:prstGeom>
        </p:spPr>
        <p:txBody>
          <a:bodyPr wrap="square">
            <a:spAutoFit/>
          </a:bodyPr>
          <a:lstStyle/>
          <a:p>
            <a:pPr marL="457200" indent="-457200">
              <a:lnSpc>
                <a:spcPct val="200000"/>
              </a:lnSpc>
              <a:buFont typeface="+mj-lt"/>
              <a:buAutoNum type="alphaLcParenR"/>
            </a:pPr>
            <a:r>
              <a:rPr lang="fa-IR" sz="2400" dirty="0" smtClean="0">
                <a:cs typeface="2  Koodak" pitchFamily="2" charset="-78"/>
              </a:rPr>
              <a:t>در این روش انرژی الکتریکی 400-200 ژول بر ثانیه داده می شود .</a:t>
            </a:r>
            <a:endParaRPr lang="fa-IR" sz="2400" dirty="0">
              <a:cs typeface="2  Koodak" pitchFamily="2" charset="-78"/>
            </a:endParaRPr>
          </a:p>
        </p:txBody>
      </p:sp>
      <p:sp>
        <p:nvSpPr>
          <p:cNvPr id="1028" name="Rectangle 4"/>
          <p:cNvSpPr>
            <a:spLocks noChangeArrowheads="1"/>
          </p:cNvSpPr>
          <p:nvPr/>
        </p:nvSpPr>
        <p:spPr bwMode="auto">
          <a:xfrm>
            <a:off x="1000100" y="3214686"/>
            <a:ext cx="7858180"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200000"/>
              </a:lnSpc>
              <a:spcBef>
                <a:spcPct val="0"/>
              </a:spcBef>
              <a:spcAft>
                <a:spcPct val="0"/>
              </a:spcAft>
              <a:buClrTx/>
              <a:buSzTx/>
              <a:buFontTx/>
              <a:buNone/>
              <a:tabLst/>
            </a:pPr>
            <a:r>
              <a:rPr kumimoji="0" lang="fa-IR" sz="2400" b="0" i="0" u="none" strike="noStrike" cap="none" normalizeH="0" baseline="0" dirty="0" smtClean="0">
                <a:ln>
                  <a:noFill/>
                </a:ln>
                <a:solidFill>
                  <a:srgbClr val="000000"/>
                </a:solidFill>
                <a:effectLst/>
                <a:latin typeface="Calibri"/>
                <a:ea typeface="Times New Roman" pitchFamily="18" charset="0"/>
                <a:cs typeface="2  Koodak" pitchFamily="2" charset="-78"/>
              </a:rPr>
              <a:t> می باشد</a:t>
            </a:r>
            <a:r>
              <a:rPr lang="fa-IR" sz="2400" dirty="0" smtClean="0">
                <a:solidFill>
                  <a:srgbClr val="000000"/>
                </a:solidFill>
                <a:latin typeface="Tahoma" pitchFamily="34" charset="0"/>
                <a:ea typeface="Times New Roman" pitchFamily="18" charset="0"/>
                <a:cs typeface="2  Koodak" pitchFamily="2" charset="-78"/>
              </a:rPr>
              <a:t> .</a:t>
            </a:r>
            <a:r>
              <a:rPr kumimoji="0" lang="en-US"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QRS</a:t>
            </a: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غیر</a:t>
            </a:r>
            <a:r>
              <a:rPr kumimoji="0" lang="en-US"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سینکرونیز یا غیرهما هنگ</a:t>
            </a:r>
            <a:r>
              <a:rPr kumimoji="0" lang="fa-IR" sz="2400" b="0" i="0" u="none" strike="noStrike" cap="none" normalizeH="0" dirty="0" smtClean="0">
                <a:ln>
                  <a:noFill/>
                </a:ln>
                <a:solidFill>
                  <a:srgbClr val="000000"/>
                </a:solidFill>
                <a:effectLst/>
                <a:latin typeface="Tahoma" pitchFamily="34" charset="0"/>
                <a:ea typeface="Times New Roman" pitchFamily="18" charset="0"/>
                <a:cs typeface="2  Koodak" pitchFamily="2" charset="-78"/>
              </a:rPr>
              <a:t> </a:t>
            </a: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با</a:t>
            </a:r>
            <a:r>
              <a:rPr kumimoji="0" lang="en-US"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(b</a:t>
            </a:r>
            <a:endParaRPr kumimoji="0" lang="en-US" sz="4800" b="0" i="0" u="none" strike="noStrike" cap="none" normalizeH="0" baseline="0" dirty="0" smtClean="0">
              <a:ln>
                <a:noFill/>
              </a:ln>
              <a:solidFill>
                <a:schemeClr val="tx1"/>
              </a:solidFill>
              <a:effectLst/>
              <a:latin typeface="Arial" pitchFamily="34" charset="0"/>
              <a:cs typeface="2  Koodak" pitchFamily="2" charset="-78"/>
            </a:endParaRPr>
          </a:p>
        </p:txBody>
      </p:sp>
      <p:sp>
        <p:nvSpPr>
          <p:cNvPr id="12" name="Rectangle 11"/>
          <p:cNvSpPr/>
          <p:nvPr/>
        </p:nvSpPr>
        <p:spPr>
          <a:xfrm>
            <a:off x="0" y="4143380"/>
            <a:ext cx="9144000" cy="954107"/>
          </a:xfrm>
          <a:prstGeom prst="rect">
            <a:avLst/>
          </a:prstGeom>
        </p:spPr>
        <p:txBody>
          <a:bodyPr wrap="square">
            <a:spAutoFit/>
          </a:bodyPr>
          <a:lstStyle/>
          <a:p>
            <a:pPr>
              <a:lnSpc>
                <a:spcPct val="200000"/>
              </a:lnSpc>
            </a:pPr>
            <a:r>
              <a:rPr lang="fa-IR" sz="2000" dirty="0" smtClean="0"/>
              <a:t> </a:t>
            </a:r>
            <a:r>
              <a:rPr lang="en-US" sz="3200" dirty="0" smtClean="0">
                <a:cs typeface="2  Koodak" pitchFamily="2" charset="-78"/>
              </a:rPr>
              <a:t>c  </a:t>
            </a:r>
            <a:r>
              <a:rPr lang="fa-IR" sz="3200" dirty="0" smtClean="0">
                <a:cs typeface="2  Koodak" pitchFamily="2" charset="-78"/>
              </a:rPr>
              <a:t>)</a:t>
            </a:r>
            <a:r>
              <a:rPr lang="fa-IR" sz="2000" dirty="0" smtClean="0">
                <a:cs typeface="2  Koodak" pitchFamily="2" charset="-78"/>
              </a:rPr>
              <a:t>  در اریتمی های بطنی بکار می رود</a:t>
            </a:r>
            <a:r>
              <a:rPr lang="en-US" sz="2000" dirty="0" smtClean="0">
                <a:cs typeface="2  Koodak" pitchFamily="2" charset="-78"/>
              </a:rPr>
              <a:t> : </a:t>
            </a:r>
            <a:r>
              <a:rPr lang="fa-IR" sz="2000" dirty="0" smtClean="0">
                <a:cs typeface="2  Koodak" pitchFamily="2" charset="-78"/>
              </a:rPr>
              <a:t>فیبریلاسیون بطنی ، فلوتر بطنی ، تاکیکاردی بطنی بدون نبض</a:t>
            </a:r>
          </a:p>
        </p:txBody>
      </p:sp>
    </p:spTree>
  </p:cSld>
  <p:clrMapOvr>
    <a:masterClrMapping/>
  </p:clrMapOvr>
  <p:transition spd="slow">
    <p:pull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par>
                          <p:cTn id="8" fill="hold">
                            <p:stCondLst>
                              <p:cond delay="2000"/>
                            </p:stCondLst>
                            <p:childTnLst>
                              <p:par>
                                <p:cTn id="9" presetID="12" presetClass="entr" presetSubtype="4" fill="hold" grpId="0" nodeType="afterEffect">
                                  <p:stCondLst>
                                    <p:cond delay="0"/>
                                  </p:stCondLst>
                                  <p:childTnLst>
                                    <p:set>
                                      <p:cBhvr>
                                        <p:cTn id="10" dur="1" fill="hold">
                                          <p:stCondLst>
                                            <p:cond delay="0"/>
                                          </p:stCondLst>
                                        </p:cTn>
                                        <p:tgtEl>
                                          <p:spTgt spid="1026"/>
                                        </p:tgtEl>
                                        <p:attrNameLst>
                                          <p:attrName>style.visibility</p:attrName>
                                        </p:attrNameLst>
                                      </p:cBhvr>
                                      <p:to>
                                        <p:strVal val="visible"/>
                                      </p:to>
                                    </p:set>
                                    <p:animEffect transition="in" filter="slide(fromBottom)">
                                      <p:cBhvr>
                                        <p:cTn id="11" dur="2000"/>
                                        <p:tgtEl>
                                          <p:spTgt spid="1026"/>
                                        </p:tgtEl>
                                      </p:cBhvr>
                                    </p:animEffect>
                                  </p:childTnLst>
                                </p:cTn>
                              </p:par>
                            </p:childTnLst>
                          </p:cTn>
                        </p:par>
                      </p:childTnLst>
                    </p:cTn>
                  </p:par>
                  <p:par>
                    <p:cTn id="12" fill="hold">
                      <p:stCondLst>
                        <p:cond delay="indefinite"/>
                      </p:stCondLst>
                      <p:childTnLst>
                        <p:par>
                          <p:cTn id="13" fill="hold">
                            <p:stCondLst>
                              <p:cond delay="0"/>
                            </p:stCondLst>
                            <p:childTnLst>
                              <p:par>
                                <p:cTn id="14" presetID="34" presetClass="entr" presetSubtype="0"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from="(-#ppt_w/2)" to="(#ppt_x)" calcmode="lin" valueType="num">
                                      <p:cBhvr>
                                        <p:cTn id="16" dur="1200" fill="hold">
                                          <p:stCondLst>
                                            <p:cond delay="0"/>
                                          </p:stCondLst>
                                        </p:cTn>
                                        <p:tgtEl>
                                          <p:spTgt spid="5"/>
                                        </p:tgtEl>
                                        <p:attrNameLst>
                                          <p:attrName>ppt_x</p:attrName>
                                        </p:attrNameLst>
                                      </p:cBhvr>
                                    </p:anim>
                                    <p:anim from="0" to="-1.0" calcmode="lin" valueType="num">
                                      <p:cBhvr>
                                        <p:cTn id="17" dur="400" decel="50000" autoRev="1" fill="hold">
                                          <p:stCondLst>
                                            <p:cond delay="1200"/>
                                          </p:stCondLst>
                                        </p:cTn>
                                        <p:tgtEl>
                                          <p:spTgt spid="5"/>
                                        </p:tgtEl>
                                        <p:attrNameLst>
                                          <p:attrName>xshear</p:attrName>
                                        </p:attrNameLst>
                                      </p:cBhvr>
                                    </p:anim>
                                    <p:animScale>
                                      <p:cBhvr>
                                        <p:cTn id="18" dur="400" decel="100000" autoRev="1" fill="hold">
                                          <p:stCondLst>
                                            <p:cond delay="1200"/>
                                          </p:stCondLst>
                                        </p:cTn>
                                        <p:tgtEl>
                                          <p:spTgt spid="5"/>
                                        </p:tgtEl>
                                      </p:cBhvr>
                                      <p:from x="100000" y="100000"/>
                                      <p:to x="80000" y="100000"/>
                                    </p:animScale>
                                    <p:anim by="(#ppt_h/3+#ppt_w*0.1)" calcmode="lin" valueType="num">
                                      <p:cBhvr additive="sum">
                                        <p:cTn id="19" dur="400" decel="100000" autoRev="1" fill="hold">
                                          <p:stCondLst>
                                            <p:cond delay="1200"/>
                                          </p:stCondLst>
                                        </p:cTn>
                                        <p:tgtEl>
                                          <p:spTgt spid="5"/>
                                        </p:tgtEl>
                                        <p:attrNameLst>
                                          <p:attrName>ppt_x</p:attrName>
                                        </p:attrNameLst>
                                      </p:cBhvr>
                                    </p:anim>
                                  </p:childTnLst>
                                </p:cTn>
                              </p:par>
                            </p:childTnLst>
                          </p:cTn>
                        </p:par>
                      </p:childTnLst>
                    </p:cTn>
                  </p:par>
                  <p:par>
                    <p:cTn id="20" fill="hold">
                      <p:stCondLst>
                        <p:cond delay="indefinite"/>
                      </p:stCondLst>
                      <p:childTnLst>
                        <p:par>
                          <p:cTn id="21" fill="hold">
                            <p:stCondLst>
                              <p:cond delay="0"/>
                            </p:stCondLst>
                            <p:childTnLst>
                              <p:par>
                                <p:cTn id="22" presetID="39" presetClass="entr" presetSubtype="0" accel="100000" fill="hold" grpId="0" nodeType="clickEffect">
                                  <p:stCondLst>
                                    <p:cond delay="0"/>
                                  </p:stCondLst>
                                  <p:childTnLst>
                                    <p:set>
                                      <p:cBhvr>
                                        <p:cTn id="23" dur="1" fill="hold">
                                          <p:stCondLst>
                                            <p:cond delay="0"/>
                                          </p:stCondLst>
                                        </p:cTn>
                                        <p:tgtEl>
                                          <p:spTgt spid="1028"/>
                                        </p:tgtEl>
                                        <p:attrNameLst>
                                          <p:attrName>style.visibility</p:attrName>
                                        </p:attrNameLst>
                                      </p:cBhvr>
                                      <p:to>
                                        <p:strVal val="visible"/>
                                      </p:to>
                                    </p:set>
                                    <p:anim calcmode="lin" valueType="num">
                                      <p:cBhvr>
                                        <p:cTn id="24" dur="2000" fill="hold"/>
                                        <p:tgtEl>
                                          <p:spTgt spid="1028"/>
                                        </p:tgtEl>
                                        <p:attrNameLst>
                                          <p:attrName>ppt_h</p:attrName>
                                        </p:attrNameLst>
                                      </p:cBhvr>
                                      <p:tavLst>
                                        <p:tav tm="0">
                                          <p:val>
                                            <p:strVal val="#ppt_h/20"/>
                                          </p:val>
                                        </p:tav>
                                        <p:tav tm="50000">
                                          <p:val>
                                            <p:strVal val="#ppt_h/20"/>
                                          </p:val>
                                        </p:tav>
                                        <p:tav tm="100000">
                                          <p:val>
                                            <p:strVal val="#ppt_h"/>
                                          </p:val>
                                        </p:tav>
                                      </p:tavLst>
                                    </p:anim>
                                    <p:anim calcmode="lin" valueType="num">
                                      <p:cBhvr>
                                        <p:cTn id="25" dur="2000" fill="hold"/>
                                        <p:tgtEl>
                                          <p:spTgt spid="1028"/>
                                        </p:tgtEl>
                                        <p:attrNameLst>
                                          <p:attrName>ppt_w</p:attrName>
                                        </p:attrNameLst>
                                      </p:cBhvr>
                                      <p:tavLst>
                                        <p:tav tm="0">
                                          <p:val>
                                            <p:strVal val="#ppt_w+.3"/>
                                          </p:val>
                                        </p:tav>
                                        <p:tav tm="50000">
                                          <p:val>
                                            <p:strVal val="#ppt_w+.3"/>
                                          </p:val>
                                        </p:tav>
                                        <p:tav tm="100000">
                                          <p:val>
                                            <p:strVal val="#ppt_w"/>
                                          </p:val>
                                        </p:tav>
                                      </p:tavLst>
                                    </p:anim>
                                    <p:anim calcmode="lin" valueType="num">
                                      <p:cBhvr>
                                        <p:cTn id="26" dur="2000" fill="hold"/>
                                        <p:tgtEl>
                                          <p:spTgt spid="1028"/>
                                        </p:tgtEl>
                                        <p:attrNameLst>
                                          <p:attrName>ppt_x</p:attrName>
                                        </p:attrNameLst>
                                      </p:cBhvr>
                                      <p:tavLst>
                                        <p:tav tm="0">
                                          <p:val>
                                            <p:strVal val="#ppt_x-.3"/>
                                          </p:val>
                                        </p:tav>
                                        <p:tav tm="50000">
                                          <p:val>
                                            <p:strVal val="#ppt_x"/>
                                          </p:val>
                                        </p:tav>
                                        <p:tav tm="100000">
                                          <p:val>
                                            <p:strVal val="#ppt_x"/>
                                          </p:val>
                                        </p:tav>
                                      </p:tavLst>
                                    </p:anim>
                                    <p:anim calcmode="lin" valueType="num">
                                      <p:cBhvr>
                                        <p:cTn id="27" dur="2000" fill="hold"/>
                                        <p:tgtEl>
                                          <p:spTgt spid="1028"/>
                                        </p:tgtEl>
                                        <p:attrNameLst>
                                          <p:attrName>ppt_y</p:attrName>
                                        </p:attrNameLst>
                                      </p:cBhvr>
                                      <p:tavLst>
                                        <p:tav tm="0">
                                          <p:val>
                                            <p:strVal val="#ppt_y"/>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51" presetClass="entr" presetSubtype="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fade">
                                      <p:cBhvr>
                                        <p:cTn id="32" dur="770" decel="100000"/>
                                        <p:tgtEl>
                                          <p:spTgt spid="12"/>
                                        </p:tgtEl>
                                      </p:cBhvr>
                                    </p:animEffect>
                                    <p:animScale>
                                      <p:cBhvr>
                                        <p:cTn id="33" dur="770" decel="100000"/>
                                        <p:tgtEl>
                                          <p:spTgt spid="12"/>
                                        </p:tgtEl>
                                      </p:cBhvr>
                                      <p:from x="10000" y="10000"/>
                                      <p:to x="200000" y="450000"/>
                                    </p:animScale>
                                    <p:animScale>
                                      <p:cBhvr>
                                        <p:cTn id="34" dur="1230" accel="100000" fill="hold">
                                          <p:stCondLst>
                                            <p:cond delay="770"/>
                                          </p:stCondLst>
                                        </p:cTn>
                                        <p:tgtEl>
                                          <p:spTgt spid="12"/>
                                        </p:tgtEl>
                                      </p:cBhvr>
                                      <p:from x="200000" y="450000"/>
                                      <p:to x="100000" y="100000"/>
                                    </p:animScale>
                                    <p:set>
                                      <p:cBhvr>
                                        <p:cTn id="35" dur="770" fill="hold"/>
                                        <p:tgtEl>
                                          <p:spTgt spid="12"/>
                                        </p:tgtEl>
                                        <p:attrNameLst>
                                          <p:attrName>ppt_x</p:attrName>
                                        </p:attrNameLst>
                                      </p:cBhvr>
                                      <p:to>
                                        <p:strVal val="(0.5)"/>
                                      </p:to>
                                    </p:set>
                                    <p:anim from="(0.5)" to="(#ppt_x)" calcmode="lin" valueType="num">
                                      <p:cBhvr>
                                        <p:cTn id="36" dur="1230" accel="100000" fill="hold">
                                          <p:stCondLst>
                                            <p:cond delay="770"/>
                                          </p:stCondLst>
                                        </p:cTn>
                                        <p:tgtEl>
                                          <p:spTgt spid="12"/>
                                        </p:tgtEl>
                                        <p:attrNameLst>
                                          <p:attrName>ppt_x</p:attrName>
                                        </p:attrNameLst>
                                      </p:cBhvr>
                                    </p:anim>
                                    <p:set>
                                      <p:cBhvr>
                                        <p:cTn id="37" dur="770" fill="hold"/>
                                        <p:tgtEl>
                                          <p:spTgt spid="12"/>
                                        </p:tgtEl>
                                        <p:attrNameLst>
                                          <p:attrName>ppt_y</p:attrName>
                                        </p:attrNameLst>
                                      </p:cBhvr>
                                      <p:to>
                                        <p:strVal val="(#ppt_y+0.4)"/>
                                      </p:to>
                                    </p:set>
                                    <p:anim from="(#ppt_y+0.4)" to="(#ppt_y)" calcmode="lin" valueType="num">
                                      <p:cBhvr>
                                        <p:cTn id="38" dur="1230" accel="100000" fill="hold">
                                          <p:stCondLst>
                                            <p:cond delay="770"/>
                                          </p:stCondLst>
                                        </p:cTn>
                                        <p:tgtEl>
                                          <p:spTgt spid="1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26" grpId="0"/>
      <p:bldP spid="5" grpId="0"/>
      <p:bldP spid="1028"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alpha val="65000"/>
          </a:schemeClr>
        </a:solidFill>
        <a:effectLst/>
      </p:bgPr>
    </p:bg>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214546" y="785794"/>
            <a:ext cx="6500939" cy="523220"/>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accent1">
                    <a:lumMod val="75000"/>
                  </a:schemeClr>
                </a:solidFill>
                <a:effectLst/>
                <a:latin typeface="Tahoma" pitchFamily="34" charset="0"/>
                <a:ea typeface="Times New Roman" pitchFamily="18" charset="0"/>
                <a:cs typeface="2  Koodak" pitchFamily="2" charset="-78"/>
              </a:rPr>
              <a:t>:</a:t>
            </a:r>
            <a:r>
              <a:rPr kumimoji="0" lang="en-US" sz="2800" b="1"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r>
              <a:rPr kumimoji="0" lang="fa-IR" sz="2800" b="1" i="0" u="none" strike="noStrike" cap="none" normalizeH="0" baseline="0" dirty="0" smtClean="0">
                <a:ln>
                  <a:noFill/>
                </a:ln>
                <a:solidFill>
                  <a:schemeClr val="accent1">
                    <a:lumMod val="75000"/>
                  </a:schemeClr>
                </a:solidFill>
                <a:effectLst/>
                <a:latin typeface="Tahoma" pitchFamily="34" charset="0"/>
                <a:ea typeface="Times New Roman" pitchFamily="18" charset="0"/>
                <a:cs typeface="2  Koodak" pitchFamily="2" charset="-78"/>
              </a:rPr>
              <a:t>شوک سینکرونیز یا کاردیوورژن</a:t>
            </a:r>
            <a:r>
              <a:rPr kumimoji="0" lang="en-US" sz="2800" b="1" i="0" u="none" strike="noStrike" cap="none" normalizeH="0" baseline="0" dirty="0" smtClean="0">
                <a:ln>
                  <a:noFill/>
                </a:ln>
                <a:solidFill>
                  <a:schemeClr val="accent1">
                    <a:lumMod val="75000"/>
                  </a:schemeClr>
                </a:solidFill>
                <a:effectLst/>
                <a:latin typeface="Tahoma" pitchFamily="34" charset="0"/>
                <a:ea typeface="Times New Roman" pitchFamily="18" charset="0"/>
                <a:cs typeface="2  Koodak" pitchFamily="2" charset="-78"/>
              </a:rPr>
              <a:t> Sync</a:t>
            </a:r>
            <a:endParaRPr kumimoji="0" lang="en-US" sz="5400" b="0" i="0" u="none" strike="noStrike" cap="none" normalizeH="0" baseline="0" dirty="0" smtClean="0">
              <a:ln>
                <a:noFill/>
              </a:ln>
              <a:solidFill>
                <a:schemeClr val="accent1">
                  <a:lumMod val="75000"/>
                </a:schemeClr>
              </a:solidFill>
              <a:effectLst/>
              <a:latin typeface="Arial" pitchFamily="34" charset="0"/>
              <a:cs typeface="2  Koodak" pitchFamily="2" charset="-78"/>
            </a:endParaRPr>
          </a:p>
        </p:txBody>
      </p:sp>
      <p:sp>
        <p:nvSpPr>
          <p:cNvPr id="7" name="Rectangle 6"/>
          <p:cNvSpPr/>
          <p:nvPr/>
        </p:nvSpPr>
        <p:spPr>
          <a:xfrm>
            <a:off x="214282" y="1643050"/>
            <a:ext cx="8572560" cy="1384995"/>
          </a:xfrm>
          <a:prstGeom prst="rect">
            <a:avLst/>
          </a:prstGeom>
          <a:ln>
            <a:solidFill>
              <a:schemeClr val="accent1">
                <a:lumMod val="60000"/>
                <a:lumOff val="40000"/>
              </a:schemeClr>
            </a:solidFill>
          </a:ln>
        </p:spPr>
        <p:txBody>
          <a:bodyPr wrap="square">
            <a:spAutoFit/>
          </a:bodyPr>
          <a:lstStyle/>
          <a:p>
            <a:pPr>
              <a:lnSpc>
                <a:spcPct val="150000"/>
              </a:lnSpc>
            </a:pPr>
            <a:r>
              <a:rPr lang="fa-IR" sz="2400" dirty="0" smtClean="0">
                <a:solidFill>
                  <a:srgbClr val="FF0000"/>
                </a:solidFill>
                <a:cs typeface="2  Koodak" pitchFamily="2" charset="-78"/>
              </a:rPr>
              <a:t> </a:t>
            </a:r>
            <a:r>
              <a:rPr lang="en-US" sz="2400" dirty="0" smtClean="0">
                <a:solidFill>
                  <a:srgbClr val="FF0000"/>
                </a:solidFill>
                <a:cs typeface="2  Koodak" pitchFamily="2" charset="-78"/>
              </a:rPr>
              <a:t> </a:t>
            </a:r>
            <a:r>
              <a:rPr lang="en-US" sz="3200" dirty="0" smtClean="0">
                <a:solidFill>
                  <a:schemeClr val="accent4">
                    <a:lumMod val="50000"/>
                  </a:schemeClr>
                </a:solidFill>
                <a:cs typeface="2  Koodak" pitchFamily="2" charset="-78"/>
              </a:rPr>
              <a:t>(a</a:t>
            </a:r>
            <a:r>
              <a:rPr lang="fa-IR" sz="2400" dirty="0" smtClean="0">
                <a:cs typeface="2  Koodak" pitchFamily="2" charset="-78"/>
              </a:rPr>
              <a:t>در این روش بیمار </a:t>
            </a:r>
            <a:r>
              <a:rPr lang="en-US" sz="2400" dirty="0" smtClean="0">
                <a:cs typeface="2  Koodak" pitchFamily="2" charset="-78"/>
              </a:rPr>
              <a:t>consiouse</a:t>
            </a:r>
            <a:r>
              <a:rPr lang="fa-IR" sz="2400" dirty="0" smtClean="0">
                <a:cs typeface="2  Koodak" pitchFamily="2" charset="-78"/>
              </a:rPr>
              <a:t>و انرژی الکتریکی به مقدار کم ودر زمان معینی به بیمار داده می شود یعنی انرژی  تخلیه </a:t>
            </a:r>
            <a:r>
              <a:rPr lang="en-US" sz="2400" dirty="0" smtClean="0">
                <a:cs typeface="2  Koodak" pitchFamily="2" charset="-78"/>
              </a:rPr>
              <a:t>R</a:t>
            </a:r>
            <a:r>
              <a:rPr lang="fa-IR" sz="2400" dirty="0" smtClean="0">
                <a:cs typeface="2  Koodak" pitchFamily="2" charset="-78"/>
              </a:rPr>
              <a:t> تخایه می شود .</a:t>
            </a:r>
            <a:endParaRPr lang="fa-IR" sz="2400" dirty="0">
              <a:cs typeface="2  Koodak" pitchFamily="2" charset="-78"/>
            </a:endParaRPr>
          </a:p>
        </p:txBody>
      </p:sp>
      <p:sp>
        <p:nvSpPr>
          <p:cNvPr id="21506" name="Rectangle 2"/>
          <p:cNvSpPr>
            <a:spLocks noChangeArrowheads="1"/>
          </p:cNvSpPr>
          <p:nvPr/>
        </p:nvSpPr>
        <p:spPr bwMode="auto">
          <a:xfrm>
            <a:off x="428596" y="3214686"/>
            <a:ext cx="8429684" cy="600164"/>
          </a:xfrm>
          <a:prstGeom prst="rect">
            <a:avLst/>
          </a:prstGeom>
          <a:noFill/>
          <a:ln w="9525">
            <a:solidFill>
              <a:schemeClr val="accent1">
                <a:lumMod val="60000"/>
                <a:lumOff val="40000"/>
              </a:schemeClr>
            </a:solid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50000"/>
              </a:lnSpc>
              <a:spcBef>
                <a:spcPct val="0"/>
              </a:spcBef>
              <a:spcAft>
                <a:spcPct val="0"/>
              </a:spcAft>
              <a:buClrTx/>
              <a:buSzTx/>
              <a:buFontTx/>
              <a:buNone/>
              <a:tabLst/>
            </a:pPr>
            <a:r>
              <a:rPr kumimoji="0" lang="fa-IR" sz="2400" b="0" i="0" u="none" strike="noStrike" cap="none" normalizeH="0" baseline="0" dirty="0" smtClean="0">
                <a:ln>
                  <a:noFill/>
                </a:ln>
                <a:solidFill>
                  <a:srgbClr val="000000"/>
                </a:solidFill>
                <a:effectLst/>
                <a:latin typeface="Calibri"/>
                <a:ea typeface="Times New Roman" pitchFamily="18" charset="0"/>
                <a:cs typeface="2  Koodak" pitchFamily="2" charset="-78"/>
              </a:rPr>
              <a:t> دارند</a:t>
            </a:r>
            <a:r>
              <a:rPr kumimoji="0" lang="en-US"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.QRS </a:t>
            </a:r>
            <a:r>
              <a:rPr kumimoji="0" lang="en-US" sz="2400" b="0" i="0" u="none" strike="noStrike" cap="none" normalizeH="0" baseline="0" dirty="0" smtClean="0">
                <a:ln>
                  <a:noFill/>
                </a:ln>
                <a:solidFill>
                  <a:srgbClr val="000000"/>
                </a:solidFill>
                <a:effectLst/>
                <a:latin typeface="Calibri"/>
                <a:ea typeface="Times New Roman" pitchFamily="18" charset="0"/>
                <a:cs typeface="2  Koodak" pitchFamily="2" charset="-78"/>
              </a:rPr>
              <a:t> </a:t>
            </a: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درمورداریتمی </a:t>
            </a:r>
            <a:r>
              <a:rPr kumimoji="0" lang="fa-IR"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هایی بکار می رود که</a:t>
            </a:r>
            <a:r>
              <a:rPr kumimoji="0" lang="en-US" sz="2400" b="0" i="0" u="none" strike="noStrike" cap="none" normalizeH="0" baseline="0" dirty="0" smtClean="0">
                <a:ln>
                  <a:noFill/>
                </a:ln>
                <a:solidFill>
                  <a:srgbClr val="000000"/>
                </a:solidFill>
                <a:effectLst/>
                <a:latin typeface="Tahoma" pitchFamily="34" charset="0"/>
                <a:ea typeface="Times New Roman" pitchFamily="18" charset="0"/>
                <a:cs typeface="2  Koodak" pitchFamily="2" charset="-78"/>
              </a:rPr>
              <a:t> </a:t>
            </a:r>
            <a:r>
              <a:rPr kumimoji="0" lang="en-US" sz="2400" b="0" i="0" u="none" strike="noStrike" cap="none" normalizeH="0" baseline="0" dirty="0" smtClean="0">
                <a:ln>
                  <a:noFill/>
                </a:ln>
                <a:solidFill>
                  <a:schemeClr val="accent4">
                    <a:lumMod val="50000"/>
                  </a:schemeClr>
                </a:solidFill>
                <a:effectLst/>
                <a:latin typeface="Tahoma" pitchFamily="34" charset="0"/>
                <a:ea typeface="Times New Roman" pitchFamily="18" charset="0"/>
                <a:cs typeface="2  Koodak" pitchFamily="2" charset="-78"/>
              </a:rPr>
              <a:t>(b</a:t>
            </a:r>
            <a:endParaRPr kumimoji="0" lang="en-US" sz="4800" b="0" i="0" u="none" strike="noStrike" cap="none" normalizeH="0" baseline="0" dirty="0" smtClean="0">
              <a:ln>
                <a:noFill/>
              </a:ln>
              <a:solidFill>
                <a:schemeClr val="accent4">
                  <a:lumMod val="50000"/>
                </a:schemeClr>
              </a:solidFill>
              <a:effectLst/>
              <a:latin typeface="Arial" pitchFamily="34" charset="0"/>
              <a:cs typeface="2  Koodak" pitchFamily="2" charset="-78"/>
            </a:endParaRPr>
          </a:p>
        </p:txBody>
      </p:sp>
      <p:sp>
        <p:nvSpPr>
          <p:cNvPr id="9" name="Rectangle 8"/>
          <p:cNvSpPr/>
          <p:nvPr/>
        </p:nvSpPr>
        <p:spPr>
          <a:xfrm>
            <a:off x="214282" y="3929066"/>
            <a:ext cx="8643998" cy="830997"/>
          </a:xfrm>
          <a:prstGeom prst="rect">
            <a:avLst/>
          </a:prstGeom>
          <a:ln>
            <a:solidFill>
              <a:schemeClr val="accent1">
                <a:lumMod val="60000"/>
                <a:lumOff val="40000"/>
              </a:schemeClr>
            </a:solidFill>
          </a:ln>
        </p:spPr>
        <p:txBody>
          <a:bodyPr wrap="square">
            <a:spAutoFit/>
          </a:bodyPr>
          <a:lstStyle/>
          <a:p>
            <a:pPr>
              <a:lnSpc>
                <a:spcPct val="150000"/>
              </a:lnSpc>
            </a:pPr>
            <a:r>
              <a:rPr lang="en-US" b="1" dirty="0" smtClean="0"/>
              <a:t>PAT </a:t>
            </a:r>
            <a:r>
              <a:rPr lang="en-US" b="1" dirty="0" smtClean="0">
                <a:cs typeface="2  Koodak" pitchFamily="2" charset="-78"/>
              </a:rPr>
              <a:t>  </a:t>
            </a:r>
            <a:r>
              <a:rPr lang="en-US" sz="2400" b="1" dirty="0" smtClean="0">
                <a:solidFill>
                  <a:schemeClr val="accent4">
                    <a:lumMod val="50000"/>
                  </a:schemeClr>
                </a:solidFill>
                <a:cs typeface="2  Koodak" pitchFamily="2" charset="-78"/>
              </a:rPr>
              <a:t>(</a:t>
            </a:r>
            <a:r>
              <a:rPr lang="en-US" sz="3200" b="1" dirty="0" smtClean="0">
                <a:solidFill>
                  <a:schemeClr val="accent4">
                    <a:lumMod val="50000"/>
                  </a:schemeClr>
                </a:solidFill>
                <a:cs typeface="2  Koodak" pitchFamily="2" charset="-78"/>
              </a:rPr>
              <a:t>c</a:t>
            </a:r>
            <a:r>
              <a:rPr lang="fa-IR" dirty="0" smtClean="0">
                <a:cs typeface="2  Koodak" pitchFamily="2" charset="-78"/>
              </a:rPr>
              <a:t>در اریتمی های دهلیزی بکار می رود : فیبریلاسیون دهلیزی ، فلوتر دهلیزی ، تا کیکاردی بطنی با نبض</a:t>
            </a:r>
            <a:endParaRPr lang="en-US" dirty="0" smtClean="0">
              <a:cs typeface="2  Koodak" pitchFamily="2" charset="-78"/>
            </a:endParaRPr>
          </a:p>
        </p:txBody>
      </p:sp>
      <p:sp>
        <p:nvSpPr>
          <p:cNvPr id="6" name="Rectangle 5"/>
          <p:cNvSpPr/>
          <p:nvPr/>
        </p:nvSpPr>
        <p:spPr>
          <a:xfrm>
            <a:off x="0" y="4929198"/>
            <a:ext cx="8858280" cy="523220"/>
          </a:xfrm>
          <a:prstGeom prst="rect">
            <a:avLst/>
          </a:prstGeom>
          <a:ln>
            <a:solidFill>
              <a:schemeClr val="accent1">
                <a:lumMod val="60000"/>
                <a:lumOff val="40000"/>
              </a:schemeClr>
            </a:solidFill>
          </a:ln>
        </p:spPr>
        <p:txBody>
          <a:bodyPr wrap="square">
            <a:spAutoFit/>
          </a:bodyPr>
          <a:lstStyle/>
          <a:p>
            <a:r>
              <a:rPr lang="en-US" sz="2800" dirty="0" smtClean="0">
                <a:solidFill>
                  <a:schemeClr val="accent4">
                    <a:lumMod val="50000"/>
                  </a:schemeClr>
                </a:solidFill>
                <a:cs typeface="2  Koodak" pitchFamily="2" charset="-78"/>
              </a:rPr>
              <a:t>d</a:t>
            </a:r>
            <a:r>
              <a:rPr lang="fa-IR" sz="2800" dirty="0" smtClean="0">
                <a:solidFill>
                  <a:schemeClr val="accent4">
                    <a:lumMod val="50000"/>
                  </a:schemeClr>
                </a:solidFill>
                <a:cs typeface="2  Koodak" pitchFamily="2" charset="-78"/>
              </a:rPr>
              <a:t>) </a:t>
            </a:r>
            <a:r>
              <a:rPr lang="fa-IR" sz="2000" dirty="0" smtClean="0">
                <a:cs typeface="2  Koodak" pitchFamily="2" charset="-78"/>
              </a:rPr>
              <a:t>مقدار انرژی 25 تا 200 ژول می باشد</a:t>
            </a:r>
            <a:r>
              <a:rPr lang="en-US" sz="2000" dirty="0" smtClean="0">
                <a:cs typeface="2  Koodak" pitchFamily="2" charset="-78"/>
              </a:rPr>
              <a:t> </a:t>
            </a:r>
            <a:r>
              <a:rPr lang="en-US" sz="2800" dirty="0" smtClean="0">
                <a:cs typeface="2  Koodak" pitchFamily="2" charset="-78"/>
              </a:rPr>
              <a:t>.</a:t>
            </a:r>
            <a:endParaRPr lang="fa-IR" sz="2000" dirty="0">
              <a:cs typeface="2  Koodak" pitchFamily="2" charset="-78"/>
            </a:endParaRPr>
          </a:p>
        </p:txBody>
      </p:sp>
    </p:spTree>
  </p:cSld>
  <p:clrMapOvr>
    <a:masterClrMapping/>
  </p:clrMapOvr>
  <p:transition spd="slow">
    <p:wedg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afterEffect">
                                  <p:stCondLst>
                                    <p:cond delay="0"/>
                                  </p:stCondLst>
                                  <p:childTnLst>
                                    <p:set>
                                      <p:cBhvr>
                                        <p:cTn id="6" dur="1" fill="hold">
                                          <p:stCondLst>
                                            <p:cond delay="0"/>
                                          </p:stCondLst>
                                        </p:cTn>
                                        <p:tgtEl>
                                          <p:spTgt spid="21505"/>
                                        </p:tgtEl>
                                        <p:attrNameLst>
                                          <p:attrName>style.visibility</p:attrName>
                                        </p:attrNameLst>
                                      </p:cBhvr>
                                      <p:to>
                                        <p:strVal val="visible"/>
                                      </p:to>
                                    </p:set>
                                    <p:animEffect transition="in" filter="checkerboard(across)">
                                      <p:cBhvr>
                                        <p:cTn id="7" dur="2000"/>
                                        <p:tgtEl>
                                          <p:spTgt spid="21505"/>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1000" fill="hold"/>
                                        <p:tgtEl>
                                          <p:spTgt spid="7"/>
                                        </p:tgtEl>
                                        <p:attrNameLst>
                                          <p:attrName>ppt_w</p:attrName>
                                        </p:attrNameLst>
                                      </p:cBhvr>
                                      <p:tavLst>
                                        <p:tav tm="0">
                                          <p:val>
                                            <p:strVal val="#ppt_w*0.70"/>
                                          </p:val>
                                        </p:tav>
                                        <p:tav tm="100000">
                                          <p:val>
                                            <p:strVal val="#ppt_w"/>
                                          </p:val>
                                        </p:tav>
                                      </p:tavLst>
                                    </p:anim>
                                    <p:anim calcmode="lin" valueType="num">
                                      <p:cBhvr>
                                        <p:cTn id="13" dur="1000" fill="hold"/>
                                        <p:tgtEl>
                                          <p:spTgt spid="7"/>
                                        </p:tgtEl>
                                        <p:attrNameLst>
                                          <p:attrName>ppt_h</p:attrName>
                                        </p:attrNameLst>
                                      </p:cBhvr>
                                      <p:tavLst>
                                        <p:tav tm="0">
                                          <p:val>
                                            <p:strVal val="#ppt_h"/>
                                          </p:val>
                                        </p:tav>
                                        <p:tav tm="100000">
                                          <p:val>
                                            <p:strVal val="#ppt_h"/>
                                          </p:val>
                                        </p:tav>
                                      </p:tavLst>
                                    </p:anim>
                                    <p:animEffect transition="in" filter="fade">
                                      <p:cBhvr>
                                        <p:cTn id="14" dur="10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52" presetClass="entr" presetSubtype="0" fill="hold" grpId="0" nodeType="clickEffect">
                                  <p:stCondLst>
                                    <p:cond delay="0"/>
                                  </p:stCondLst>
                                  <p:childTnLst>
                                    <p:set>
                                      <p:cBhvr>
                                        <p:cTn id="18" dur="1" fill="hold">
                                          <p:stCondLst>
                                            <p:cond delay="0"/>
                                          </p:stCondLst>
                                        </p:cTn>
                                        <p:tgtEl>
                                          <p:spTgt spid="21506"/>
                                        </p:tgtEl>
                                        <p:attrNameLst>
                                          <p:attrName>style.visibility</p:attrName>
                                        </p:attrNameLst>
                                      </p:cBhvr>
                                      <p:to>
                                        <p:strVal val="visible"/>
                                      </p:to>
                                    </p:set>
                                    <p:animScale>
                                      <p:cBhvr>
                                        <p:cTn id="19" dur="1000" decel="50000" fill="hold">
                                          <p:stCondLst>
                                            <p:cond delay="0"/>
                                          </p:stCondLst>
                                        </p:cTn>
                                        <p:tgtEl>
                                          <p:spTgt spid="2150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1000" decel="50000" fill="hold">
                                          <p:stCondLst>
                                            <p:cond delay="0"/>
                                          </p:stCondLst>
                                        </p:cTn>
                                        <p:tgtEl>
                                          <p:spTgt spid="21506"/>
                                        </p:tgtEl>
                                        <p:attrNameLst>
                                          <p:attrName>ppt_x</p:attrName>
                                          <p:attrName>ppt_y</p:attrName>
                                        </p:attrNameLst>
                                      </p:cBhvr>
                                    </p:animMotion>
                                    <p:animEffect transition="in" filter="fade">
                                      <p:cBhvr>
                                        <p:cTn id="21" dur="1000"/>
                                        <p:tgtEl>
                                          <p:spTgt spid="21506"/>
                                        </p:tgtEl>
                                      </p:cBhvr>
                                    </p:animEffect>
                                  </p:childTnLst>
                                </p:cTn>
                              </p:par>
                            </p:childTnLst>
                          </p:cTn>
                        </p:par>
                      </p:childTnLst>
                    </p:cTn>
                  </p:par>
                  <p:par>
                    <p:cTn id="22" fill="hold">
                      <p:stCondLst>
                        <p:cond delay="indefinite"/>
                      </p:stCondLst>
                      <p:childTnLst>
                        <p:par>
                          <p:cTn id="23" fill="hold">
                            <p:stCondLst>
                              <p:cond delay="0"/>
                            </p:stCondLst>
                            <p:childTnLst>
                              <p:par>
                                <p:cTn id="24" presetID="15" presetClass="entr" presetSubtype="0" fill="hold" grpId="0" nodeType="clickEffect">
                                  <p:stCondLst>
                                    <p:cond delay="0"/>
                                  </p:stCondLst>
                                  <p:childTnLst>
                                    <p:set>
                                      <p:cBhvr>
                                        <p:cTn id="25" dur="1" fill="hold">
                                          <p:stCondLst>
                                            <p:cond delay="0"/>
                                          </p:stCondLst>
                                        </p:cTn>
                                        <p:tgtEl>
                                          <p:spTgt spid="9"/>
                                        </p:tgtEl>
                                        <p:attrNameLst>
                                          <p:attrName>style.visibility</p:attrName>
                                        </p:attrNameLst>
                                      </p:cBhvr>
                                      <p:to>
                                        <p:strVal val="visible"/>
                                      </p:to>
                                    </p:set>
                                    <p:anim calcmode="lin" valueType="num">
                                      <p:cBhvr>
                                        <p:cTn id="26" dur="1000" fill="hold"/>
                                        <p:tgtEl>
                                          <p:spTgt spid="9"/>
                                        </p:tgtEl>
                                        <p:attrNameLst>
                                          <p:attrName>ppt_w</p:attrName>
                                        </p:attrNameLst>
                                      </p:cBhvr>
                                      <p:tavLst>
                                        <p:tav tm="0">
                                          <p:val>
                                            <p:fltVal val="0"/>
                                          </p:val>
                                        </p:tav>
                                        <p:tav tm="100000">
                                          <p:val>
                                            <p:strVal val="#ppt_w"/>
                                          </p:val>
                                        </p:tav>
                                      </p:tavLst>
                                    </p:anim>
                                    <p:anim calcmode="lin" valueType="num">
                                      <p:cBhvr>
                                        <p:cTn id="27" dur="1000" fill="hold"/>
                                        <p:tgtEl>
                                          <p:spTgt spid="9"/>
                                        </p:tgtEl>
                                        <p:attrNameLst>
                                          <p:attrName>ppt_h</p:attrName>
                                        </p:attrNameLst>
                                      </p:cBhvr>
                                      <p:tavLst>
                                        <p:tav tm="0">
                                          <p:val>
                                            <p:fltVal val="0"/>
                                          </p:val>
                                        </p:tav>
                                        <p:tav tm="100000">
                                          <p:val>
                                            <p:strVal val="#ppt_h"/>
                                          </p:val>
                                        </p:tav>
                                      </p:tavLst>
                                    </p:anim>
                                    <p:anim calcmode="lin" valueType="num">
                                      <p:cBhvr>
                                        <p:cTn id="28" dur="1000" fill="hold"/>
                                        <p:tgtEl>
                                          <p:spTgt spid="9"/>
                                        </p:tgtEl>
                                        <p:attrNameLst>
                                          <p:attrName>ppt_x</p:attrName>
                                        </p:attrNameLst>
                                      </p:cBhvr>
                                      <p:tavLst>
                                        <p:tav tm="0" fmla="#ppt_x+(cos(-2*pi*(1-$))*-#ppt_x-sin(-2*pi*(1-$))*(1-#ppt_y))*(1-$)">
                                          <p:val>
                                            <p:fltVal val="0"/>
                                          </p:val>
                                        </p:tav>
                                        <p:tav tm="100000">
                                          <p:val>
                                            <p:fltVal val="1"/>
                                          </p:val>
                                        </p:tav>
                                      </p:tavLst>
                                    </p:anim>
                                    <p:anim calcmode="lin" valueType="num">
                                      <p:cBhvr>
                                        <p:cTn id="29" dur="1000" fill="hold"/>
                                        <p:tgtEl>
                                          <p:spTgt spid="9"/>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0" fill="hold">
                      <p:stCondLst>
                        <p:cond delay="indefinite"/>
                      </p:stCondLst>
                      <p:childTnLst>
                        <p:par>
                          <p:cTn id="31" fill="hold">
                            <p:stCondLst>
                              <p:cond delay="0"/>
                            </p:stCondLst>
                            <p:childTnLst>
                              <p:par>
                                <p:cTn id="32" presetID="49" presetClass="entr" presetSubtype="0" decel="100000"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p:cTn id="34" dur="2000" fill="hold"/>
                                        <p:tgtEl>
                                          <p:spTgt spid="6"/>
                                        </p:tgtEl>
                                        <p:attrNameLst>
                                          <p:attrName>ppt_w</p:attrName>
                                        </p:attrNameLst>
                                      </p:cBhvr>
                                      <p:tavLst>
                                        <p:tav tm="0">
                                          <p:val>
                                            <p:fltVal val="0"/>
                                          </p:val>
                                        </p:tav>
                                        <p:tav tm="100000">
                                          <p:val>
                                            <p:strVal val="#ppt_w"/>
                                          </p:val>
                                        </p:tav>
                                      </p:tavLst>
                                    </p:anim>
                                    <p:anim calcmode="lin" valueType="num">
                                      <p:cBhvr>
                                        <p:cTn id="35" dur="2000" fill="hold"/>
                                        <p:tgtEl>
                                          <p:spTgt spid="6"/>
                                        </p:tgtEl>
                                        <p:attrNameLst>
                                          <p:attrName>ppt_h</p:attrName>
                                        </p:attrNameLst>
                                      </p:cBhvr>
                                      <p:tavLst>
                                        <p:tav tm="0">
                                          <p:val>
                                            <p:fltVal val="0"/>
                                          </p:val>
                                        </p:tav>
                                        <p:tav tm="100000">
                                          <p:val>
                                            <p:strVal val="#ppt_h"/>
                                          </p:val>
                                        </p:tav>
                                      </p:tavLst>
                                    </p:anim>
                                    <p:anim calcmode="lin" valueType="num">
                                      <p:cBhvr>
                                        <p:cTn id="36" dur="2000" fill="hold"/>
                                        <p:tgtEl>
                                          <p:spTgt spid="6"/>
                                        </p:tgtEl>
                                        <p:attrNameLst>
                                          <p:attrName>style.rotation</p:attrName>
                                        </p:attrNameLst>
                                      </p:cBhvr>
                                      <p:tavLst>
                                        <p:tav tm="0">
                                          <p:val>
                                            <p:fltVal val="360"/>
                                          </p:val>
                                        </p:tav>
                                        <p:tav tm="100000">
                                          <p:val>
                                            <p:fltVal val="0"/>
                                          </p:val>
                                        </p:tav>
                                      </p:tavLst>
                                    </p:anim>
                                    <p:animEffect transition="in" filter="fade">
                                      <p:cBhvr>
                                        <p:cTn id="3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5" grpId="0" animBg="1"/>
      <p:bldP spid="7" grpId="0" animBg="1"/>
      <p:bldP spid="21506" grpId="0" animBg="1"/>
      <p:bldP spid="9" grpId="0" animBg="1"/>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420</TotalTime>
  <Words>2840</Words>
  <Application>Microsoft Office PowerPoint</Application>
  <PresentationFormat>On-screen Show (4:3)</PresentationFormat>
  <Paragraphs>89</Paragraphs>
  <Slides>26</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26</vt:i4>
      </vt:variant>
    </vt:vector>
  </HeadingPairs>
  <TitlesOfParts>
    <vt:vector size="36" baseType="lpstr">
      <vt:lpstr>2  Koodak</vt:lpstr>
      <vt:lpstr>Arial</vt:lpstr>
      <vt:lpstr>Arial Narrow</vt:lpstr>
      <vt:lpstr>B Titr</vt:lpstr>
      <vt:lpstr>Calibri</vt:lpstr>
      <vt:lpstr>Calibri Light</vt:lpstr>
      <vt:lpstr>Tahoma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DELTA</dc:creator>
  <cp:lastModifiedBy>taban</cp:lastModifiedBy>
  <cp:revision>211</cp:revision>
  <dcterms:created xsi:type="dcterms:W3CDTF">2014-05-27T21:08:46Z</dcterms:created>
  <dcterms:modified xsi:type="dcterms:W3CDTF">2023-05-19T02:53:04Z</dcterms:modified>
</cp:coreProperties>
</file>